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1" r:id="rId4"/>
  </p:sldMasterIdLst>
  <p:notesMasterIdLst>
    <p:notesMasterId r:id="rId22"/>
  </p:notesMasterIdLst>
  <p:handoutMasterIdLst>
    <p:handoutMasterId r:id="rId23"/>
  </p:handoutMasterIdLst>
  <p:sldIdLst>
    <p:sldId id="256" r:id="rId5"/>
    <p:sldId id="269" r:id="rId6"/>
    <p:sldId id="267" r:id="rId7"/>
    <p:sldId id="257" r:id="rId8"/>
    <p:sldId id="278" r:id="rId9"/>
    <p:sldId id="259" r:id="rId10"/>
    <p:sldId id="273" r:id="rId11"/>
    <p:sldId id="270" r:id="rId12"/>
    <p:sldId id="271" r:id="rId13"/>
    <p:sldId id="274" r:id="rId14"/>
    <p:sldId id="261" r:id="rId15"/>
    <p:sldId id="276" r:id="rId16"/>
    <p:sldId id="277" r:id="rId17"/>
    <p:sldId id="275" r:id="rId18"/>
    <p:sldId id="272" r:id="rId19"/>
    <p:sldId id="268" r:id="rId20"/>
    <p:sldId id="265" r:id="rId21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4" autoAdjust="0"/>
    <p:restoredTop sz="82876" autoAdjust="0"/>
  </p:normalViewPr>
  <p:slideViewPr>
    <p:cSldViewPr snapToGrid="0" snapToObjects="1">
      <p:cViewPr varScale="1">
        <p:scale>
          <a:sx n="82" d="100"/>
          <a:sy n="82" d="100"/>
        </p:scale>
        <p:origin x="137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4254AB-B4EF-4C38-BD8C-D552B8386B7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B63390B-26AA-4A97-8904-DF5B3EC12D25}">
      <dgm:prSet custT="1"/>
      <dgm:spPr/>
      <dgm:t>
        <a:bodyPr/>
        <a:lstStyle/>
        <a:p>
          <a:r>
            <a:rPr lang="en-US" sz="2400" dirty="0">
              <a:latin typeface="思源黑体-思源黑体-Regular"/>
            </a:rPr>
            <a:t>1G (1981): First-generation systems introduced analog FM-based cellular communication, primarily focused on voice transmission.</a:t>
          </a:r>
        </a:p>
      </dgm:t>
    </dgm:pt>
    <dgm:pt modelId="{E42383B7-7BD0-4C89-A746-B1D5C9ACE4EC}" type="parTrans" cxnId="{A0431BAE-8157-4AA3-8892-BB6987EAA9A6}">
      <dgm:prSet/>
      <dgm:spPr/>
      <dgm:t>
        <a:bodyPr/>
        <a:lstStyle/>
        <a:p>
          <a:endParaRPr lang="en-US" sz="2000"/>
        </a:p>
      </dgm:t>
    </dgm:pt>
    <dgm:pt modelId="{B5B1F99D-9EC7-4CD4-BFEB-A2F5A36C7844}" type="sibTrans" cxnId="{A0431BAE-8157-4AA3-8892-BB6987EAA9A6}">
      <dgm:prSet/>
      <dgm:spPr/>
      <dgm:t>
        <a:bodyPr/>
        <a:lstStyle/>
        <a:p>
          <a:endParaRPr lang="en-US" sz="2000"/>
        </a:p>
      </dgm:t>
    </dgm:pt>
    <dgm:pt modelId="{2B3FA2FA-02E9-4EF0-BFD6-6256E5DF54DB}">
      <dgm:prSet custT="1"/>
      <dgm:spPr/>
      <dgm:t>
        <a:bodyPr/>
        <a:lstStyle/>
        <a:p>
          <a:r>
            <a:rPr lang="en-US" sz="2400" dirty="0">
              <a:latin typeface="思源黑体-思源黑体-Regular"/>
            </a:rPr>
            <a:t>2G (1992): Marked the shift to digital communication, enabling SMS and improved voice quality using GSM standards.</a:t>
          </a:r>
        </a:p>
      </dgm:t>
    </dgm:pt>
    <dgm:pt modelId="{C84D91BD-075B-403E-9D4E-2B94285D51D8}" type="parTrans" cxnId="{274F3F2F-06FA-4514-AD8D-4DEF513972AF}">
      <dgm:prSet/>
      <dgm:spPr/>
      <dgm:t>
        <a:bodyPr/>
        <a:lstStyle/>
        <a:p>
          <a:endParaRPr lang="en-US" sz="2000"/>
        </a:p>
      </dgm:t>
    </dgm:pt>
    <dgm:pt modelId="{145C8160-33E2-4F54-8885-EB456A2237A3}" type="sibTrans" cxnId="{274F3F2F-06FA-4514-AD8D-4DEF513972AF}">
      <dgm:prSet/>
      <dgm:spPr/>
      <dgm:t>
        <a:bodyPr/>
        <a:lstStyle/>
        <a:p>
          <a:endParaRPr lang="en-US" sz="2000"/>
        </a:p>
      </dgm:t>
    </dgm:pt>
    <dgm:pt modelId="{D1ECF98F-02C1-411A-A0DF-907C3D48E9D8}">
      <dgm:prSet custT="1"/>
      <dgm:spPr/>
      <dgm:t>
        <a:bodyPr/>
        <a:lstStyle/>
        <a:p>
          <a:r>
            <a:rPr lang="en-US" sz="2400" dirty="0">
              <a:latin typeface="思源黑体-思源黑体-Regular"/>
            </a:rPr>
            <a:t>3G (2001): Brought mobile internet access and supported video calling and basic multimedia services.</a:t>
          </a:r>
        </a:p>
      </dgm:t>
    </dgm:pt>
    <dgm:pt modelId="{A35A7336-9183-4F5E-AC97-6E784478E7ED}" type="parTrans" cxnId="{59BDFEFD-C546-4E02-B11A-705C2658885C}">
      <dgm:prSet/>
      <dgm:spPr/>
      <dgm:t>
        <a:bodyPr/>
        <a:lstStyle/>
        <a:p>
          <a:endParaRPr lang="en-US" sz="2000"/>
        </a:p>
      </dgm:t>
    </dgm:pt>
    <dgm:pt modelId="{9409A867-61E4-436F-BC04-0D1A5FF16B24}" type="sibTrans" cxnId="{59BDFEFD-C546-4E02-B11A-705C2658885C}">
      <dgm:prSet/>
      <dgm:spPr/>
      <dgm:t>
        <a:bodyPr/>
        <a:lstStyle/>
        <a:p>
          <a:endParaRPr lang="en-US" sz="2000"/>
        </a:p>
      </dgm:t>
    </dgm:pt>
    <dgm:pt modelId="{700C4274-39B5-49F5-A86F-9A2B464D6ED8}">
      <dgm:prSet custT="1"/>
      <dgm:spPr/>
      <dgm:t>
        <a:bodyPr/>
        <a:lstStyle/>
        <a:p>
          <a:r>
            <a:rPr lang="en-US" sz="2400" dirty="0">
              <a:latin typeface="思源黑体-思源黑体-Regular"/>
            </a:rPr>
            <a:t>4G / LTE (2011): Enabled high-speed internet, HD video streaming, online gaming, and significantly reduced latency.</a:t>
          </a:r>
        </a:p>
      </dgm:t>
    </dgm:pt>
    <dgm:pt modelId="{2A263D45-03FD-499B-B171-DF138FEAF7DA}" type="parTrans" cxnId="{8269DA1A-64C9-4DAF-A20E-683BCB4E1D79}">
      <dgm:prSet/>
      <dgm:spPr/>
      <dgm:t>
        <a:bodyPr/>
        <a:lstStyle/>
        <a:p>
          <a:endParaRPr lang="en-US" sz="2000"/>
        </a:p>
      </dgm:t>
    </dgm:pt>
    <dgm:pt modelId="{C4E53529-3F4B-4AA7-A87F-6A9F0AA83770}" type="sibTrans" cxnId="{8269DA1A-64C9-4DAF-A20E-683BCB4E1D79}">
      <dgm:prSet/>
      <dgm:spPr/>
      <dgm:t>
        <a:bodyPr/>
        <a:lstStyle/>
        <a:p>
          <a:endParaRPr lang="en-US" sz="2000"/>
        </a:p>
      </dgm:t>
    </dgm:pt>
    <dgm:pt modelId="{B6B3195D-9A22-4742-AAB0-668A22B67BBF}">
      <dgm:prSet custT="1"/>
      <dgm:spPr/>
      <dgm:t>
        <a:bodyPr/>
        <a:lstStyle/>
        <a:p>
          <a:r>
            <a:rPr lang="en-US" sz="2400" dirty="0">
              <a:latin typeface="思源黑体-思源黑体-Regular"/>
            </a:rPr>
            <a:t>5G(2020): offering ultra-high speeds, ultra-low latency, and massive device connectivity. Multimedia streaming, Online gaming, High-definition (HD) video services, Smart homes and smart cities, Mobile commerce and digital payments</a:t>
          </a:r>
        </a:p>
      </dgm:t>
    </dgm:pt>
    <dgm:pt modelId="{0EFB5BFB-8A43-44D0-9B6A-948126A1ED2C}" type="parTrans" cxnId="{819F4963-D37B-42C1-A6A8-76C8526CF70A}">
      <dgm:prSet/>
      <dgm:spPr/>
      <dgm:t>
        <a:bodyPr/>
        <a:lstStyle/>
        <a:p>
          <a:endParaRPr lang="en-US" sz="2000"/>
        </a:p>
      </dgm:t>
    </dgm:pt>
    <dgm:pt modelId="{89624D50-8A1C-4704-80E8-EE9795FCA6DA}" type="sibTrans" cxnId="{819F4963-D37B-42C1-A6A8-76C8526CF70A}">
      <dgm:prSet/>
      <dgm:spPr/>
      <dgm:t>
        <a:bodyPr/>
        <a:lstStyle/>
        <a:p>
          <a:endParaRPr lang="en-US" sz="2000"/>
        </a:p>
      </dgm:t>
    </dgm:pt>
    <dgm:pt modelId="{3B729157-F36B-4DC6-82DC-99C1F119B819}" type="pres">
      <dgm:prSet presAssocID="{544254AB-B4EF-4C38-BD8C-D552B8386B71}" presName="root" presStyleCnt="0">
        <dgm:presLayoutVars>
          <dgm:dir/>
          <dgm:resizeHandles val="exact"/>
        </dgm:presLayoutVars>
      </dgm:prSet>
      <dgm:spPr/>
    </dgm:pt>
    <dgm:pt modelId="{E3817B7A-C15B-40C2-982A-3C42639C2F68}" type="pres">
      <dgm:prSet presAssocID="{2B63390B-26AA-4A97-8904-DF5B3EC12D25}" presName="compNode" presStyleCnt="0"/>
      <dgm:spPr/>
    </dgm:pt>
    <dgm:pt modelId="{62F8079E-6E05-49AC-9CF7-14767DDE7487}" type="pres">
      <dgm:prSet presAssocID="{2B63390B-26AA-4A97-8904-DF5B3EC12D25}" presName="bgRect" presStyleLbl="bgShp" presStyleIdx="0" presStyleCnt="5"/>
      <dgm:spPr>
        <a:noFill/>
      </dgm:spPr>
    </dgm:pt>
    <dgm:pt modelId="{9FEA46BA-3A2F-4E5E-A77F-8E2BDCB72887}" type="pres">
      <dgm:prSet presAssocID="{2B63390B-26AA-4A97-8904-DF5B3EC12D2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DD9EDB15-EE4D-4362-B539-B82DBCDE4C83}" type="pres">
      <dgm:prSet presAssocID="{2B63390B-26AA-4A97-8904-DF5B3EC12D25}" presName="spaceRect" presStyleCnt="0"/>
      <dgm:spPr/>
    </dgm:pt>
    <dgm:pt modelId="{F8990280-18F7-4834-9BD3-2D55F9112FEB}" type="pres">
      <dgm:prSet presAssocID="{2B63390B-26AA-4A97-8904-DF5B3EC12D25}" presName="parTx" presStyleLbl="revTx" presStyleIdx="0" presStyleCnt="5">
        <dgm:presLayoutVars>
          <dgm:chMax val="0"/>
          <dgm:chPref val="0"/>
        </dgm:presLayoutVars>
      </dgm:prSet>
      <dgm:spPr/>
    </dgm:pt>
    <dgm:pt modelId="{6DF35576-07D4-428E-9FD8-2C52DD4FE56D}" type="pres">
      <dgm:prSet presAssocID="{B5B1F99D-9EC7-4CD4-BFEB-A2F5A36C7844}" presName="sibTrans" presStyleCnt="0"/>
      <dgm:spPr/>
    </dgm:pt>
    <dgm:pt modelId="{B830475D-C2E4-4BDF-875F-7A2F9400F6F6}" type="pres">
      <dgm:prSet presAssocID="{2B3FA2FA-02E9-4EF0-BFD6-6256E5DF54DB}" presName="compNode" presStyleCnt="0"/>
      <dgm:spPr/>
    </dgm:pt>
    <dgm:pt modelId="{1FF3712F-9B53-45F1-A7EF-62E816FB7B82}" type="pres">
      <dgm:prSet presAssocID="{2B3FA2FA-02E9-4EF0-BFD6-6256E5DF54DB}" presName="bgRect" presStyleLbl="bgShp" presStyleIdx="1" presStyleCnt="5"/>
      <dgm:spPr>
        <a:noFill/>
      </dgm:spPr>
    </dgm:pt>
    <dgm:pt modelId="{BC82E0DC-4D24-41E7-A79A-6FF4FE83B27C}" type="pres">
      <dgm:prSet presAssocID="{2B3FA2FA-02E9-4EF0-BFD6-6256E5DF54D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FF6B7E26-C8E8-436B-96D4-B2517DC546E3}" type="pres">
      <dgm:prSet presAssocID="{2B3FA2FA-02E9-4EF0-BFD6-6256E5DF54DB}" presName="spaceRect" presStyleCnt="0"/>
      <dgm:spPr/>
    </dgm:pt>
    <dgm:pt modelId="{9A6FE7BC-36A4-44E3-856B-CA2D72793E33}" type="pres">
      <dgm:prSet presAssocID="{2B3FA2FA-02E9-4EF0-BFD6-6256E5DF54DB}" presName="parTx" presStyleLbl="revTx" presStyleIdx="1" presStyleCnt="5">
        <dgm:presLayoutVars>
          <dgm:chMax val="0"/>
          <dgm:chPref val="0"/>
        </dgm:presLayoutVars>
      </dgm:prSet>
      <dgm:spPr/>
    </dgm:pt>
    <dgm:pt modelId="{DDA073A0-6240-4359-AC28-16367AF1D6C8}" type="pres">
      <dgm:prSet presAssocID="{145C8160-33E2-4F54-8885-EB456A2237A3}" presName="sibTrans" presStyleCnt="0"/>
      <dgm:spPr/>
    </dgm:pt>
    <dgm:pt modelId="{ECDDBBC5-0BF3-4003-8E97-431E69D93F35}" type="pres">
      <dgm:prSet presAssocID="{D1ECF98F-02C1-411A-A0DF-907C3D48E9D8}" presName="compNode" presStyleCnt="0"/>
      <dgm:spPr/>
    </dgm:pt>
    <dgm:pt modelId="{E7A6597A-D302-4699-8904-A649E7F51350}" type="pres">
      <dgm:prSet presAssocID="{D1ECF98F-02C1-411A-A0DF-907C3D48E9D8}" presName="bgRect" presStyleLbl="bgShp" presStyleIdx="2" presStyleCnt="5"/>
      <dgm:spPr>
        <a:noFill/>
      </dgm:spPr>
    </dgm:pt>
    <dgm:pt modelId="{57A8E28B-A1E4-4DF1-B9C7-601E04FFB609}" type="pres">
      <dgm:prSet presAssocID="{D1ECF98F-02C1-411A-A0DF-907C3D48E9D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19372186-7C3B-4C55-A6DC-9500D1B091F8}" type="pres">
      <dgm:prSet presAssocID="{D1ECF98F-02C1-411A-A0DF-907C3D48E9D8}" presName="spaceRect" presStyleCnt="0"/>
      <dgm:spPr/>
    </dgm:pt>
    <dgm:pt modelId="{1D94481E-5EBA-4B69-BD75-1A7CC70E4C43}" type="pres">
      <dgm:prSet presAssocID="{D1ECF98F-02C1-411A-A0DF-907C3D48E9D8}" presName="parTx" presStyleLbl="revTx" presStyleIdx="2" presStyleCnt="5">
        <dgm:presLayoutVars>
          <dgm:chMax val="0"/>
          <dgm:chPref val="0"/>
        </dgm:presLayoutVars>
      </dgm:prSet>
      <dgm:spPr/>
    </dgm:pt>
    <dgm:pt modelId="{5DBE39D9-052D-49CE-BD68-CB4A8271B58D}" type="pres">
      <dgm:prSet presAssocID="{9409A867-61E4-436F-BC04-0D1A5FF16B24}" presName="sibTrans" presStyleCnt="0"/>
      <dgm:spPr/>
    </dgm:pt>
    <dgm:pt modelId="{45083E3A-8E5B-4EF1-9DB8-567EEBE42062}" type="pres">
      <dgm:prSet presAssocID="{700C4274-39B5-49F5-A86F-9A2B464D6ED8}" presName="compNode" presStyleCnt="0"/>
      <dgm:spPr/>
    </dgm:pt>
    <dgm:pt modelId="{E27D8825-52E8-40F0-A6B8-6A574ED5B1F9}" type="pres">
      <dgm:prSet presAssocID="{700C4274-39B5-49F5-A86F-9A2B464D6ED8}" presName="bgRect" presStyleLbl="bgShp" presStyleIdx="3" presStyleCnt="5"/>
      <dgm:spPr>
        <a:noFill/>
      </dgm:spPr>
    </dgm:pt>
    <dgm:pt modelId="{9E22D6E0-F3A2-476A-9D2D-DD244A5FBA9C}" type="pres">
      <dgm:prSet presAssocID="{700C4274-39B5-49F5-A86F-9A2B464D6ED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08E86A21-F145-430D-8B39-E25F7B32E998}" type="pres">
      <dgm:prSet presAssocID="{700C4274-39B5-49F5-A86F-9A2B464D6ED8}" presName="spaceRect" presStyleCnt="0"/>
      <dgm:spPr/>
    </dgm:pt>
    <dgm:pt modelId="{BC330C80-A2D1-4F63-A268-297D5AF5934F}" type="pres">
      <dgm:prSet presAssocID="{700C4274-39B5-49F5-A86F-9A2B464D6ED8}" presName="parTx" presStyleLbl="revTx" presStyleIdx="3" presStyleCnt="5">
        <dgm:presLayoutVars>
          <dgm:chMax val="0"/>
          <dgm:chPref val="0"/>
        </dgm:presLayoutVars>
      </dgm:prSet>
      <dgm:spPr/>
    </dgm:pt>
    <dgm:pt modelId="{E93FF724-FB5D-4166-BF81-24E5DED98DB1}" type="pres">
      <dgm:prSet presAssocID="{C4E53529-3F4B-4AA7-A87F-6A9F0AA83770}" presName="sibTrans" presStyleCnt="0"/>
      <dgm:spPr/>
    </dgm:pt>
    <dgm:pt modelId="{26CBAB57-11D2-4EE2-BCA1-85BB3344CA70}" type="pres">
      <dgm:prSet presAssocID="{B6B3195D-9A22-4742-AAB0-668A22B67BBF}" presName="compNode" presStyleCnt="0"/>
      <dgm:spPr/>
    </dgm:pt>
    <dgm:pt modelId="{2837414E-0B32-4774-A6E2-1578B3B0D15B}" type="pres">
      <dgm:prSet presAssocID="{B6B3195D-9A22-4742-AAB0-668A22B67BBF}" presName="bgRect" presStyleLbl="bgShp" presStyleIdx="4" presStyleCnt="5"/>
      <dgm:spPr>
        <a:noFill/>
      </dgm:spPr>
    </dgm:pt>
    <dgm:pt modelId="{8CCEA58F-FD69-4442-BA43-D7B7DF9A0688}" type="pres">
      <dgm:prSet presAssocID="{B6B3195D-9A22-4742-AAB0-668A22B67BBF}" presName="iconRect" presStyleLbl="node1" presStyleIdx="4" presStyleCnt="5" custLinFactNeighborX="11258" custLinFactNeighborY="-16903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B"/>
        </a:ext>
      </dgm:extLst>
    </dgm:pt>
    <dgm:pt modelId="{0B532B3F-784A-490C-98E4-CB1E5F8F3CEC}" type="pres">
      <dgm:prSet presAssocID="{B6B3195D-9A22-4742-AAB0-668A22B67BBF}" presName="spaceRect" presStyleCnt="0"/>
      <dgm:spPr/>
    </dgm:pt>
    <dgm:pt modelId="{2B0D0E28-E680-41C0-BABF-705B3114E41C}" type="pres">
      <dgm:prSet presAssocID="{B6B3195D-9A22-4742-AAB0-668A22B67BBF}" presName="parTx" presStyleLbl="revTx" presStyleIdx="4" presStyleCnt="5" custLinFactNeighborX="295" custLinFactNeighborY="763">
        <dgm:presLayoutVars>
          <dgm:chMax val="0"/>
          <dgm:chPref val="0"/>
        </dgm:presLayoutVars>
      </dgm:prSet>
      <dgm:spPr/>
    </dgm:pt>
  </dgm:ptLst>
  <dgm:cxnLst>
    <dgm:cxn modelId="{B9580C08-0A36-4590-8EA1-54B979648EFC}" type="presOf" srcId="{D1ECF98F-02C1-411A-A0DF-907C3D48E9D8}" destId="{1D94481E-5EBA-4B69-BD75-1A7CC70E4C43}" srcOrd="0" destOrd="0" presId="urn:microsoft.com/office/officeart/2018/2/layout/IconVerticalSolidList"/>
    <dgm:cxn modelId="{8269DA1A-64C9-4DAF-A20E-683BCB4E1D79}" srcId="{544254AB-B4EF-4C38-BD8C-D552B8386B71}" destId="{700C4274-39B5-49F5-A86F-9A2B464D6ED8}" srcOrd="3" destOrd="0" parTransId="{2A263D45-03FD-499B-B171-DF138FEAF7DA}" sibTransId="{C4E53529-3F4B-4AA7-A87F-6A9F0AA83770}"/>
    <dgm:cxn modelId="{274F3F2F-06FA-4514-AD8D-4DEF513972AF}" srcId="{544254AB-B4EF-4C38-BD8C-D552B8386B71}" destId="{2B3FA2FA-02E9-4EF0-BFD6-6256E5DF54DB}" srcOrd="1" destOrd="0" parTransId="{C84D91BD-075B-403E-9D4E-2B94285D51D8}" sibTransId="{145C8160-33E2-4F54-8885-EB456A2237A3}"/>
    <dgm:cxn modelId="{A4A89B4D-8FC0-4E2B-A02C-DD68FC593E53}" type="presOf" srcId="{2B3FA2FA-02E9-4EF0-BFD6-6256E5DF54DB}" destId="{9A6FE7BC-36A4-44E3-856B-CA2D72793E33}" srcOrd="0" destOrd="0" presId="urn:microsoft.com/office/officeart/2018/2/layout/IconVerticalSolidList"/>
    <dgm:cxn modelId="{819F4963-D37B-42C1-A6A8-76C8526CF70A}" srcId="{544254AB-B4EF-4C38-BD8C-D552B8386B71}" destId="{B6B3195D-9A22-4742-AAB0-668A22B67BBF}" srcOrd="4" destOrd="0" parTransId="{0EFB5BFB-8A43-44D0-9B6A-948126A1ED2C}" sibTransId="{89624D50-8A1C-4704-80E8-EE9795FCA6DA}"/>
    <dgm:cxn modelId="{A0431BAE-8157-4AA3-8892-BB6987EAA9A6}" srcId="{544254AB-B4EF-4C38-BD8C-D552B8386B71}" destId="{2B63390B-26AA-4A97-8904-DF5B3EC12D25}" srcOrd="0" destOrd="0" parTransId="{E42383B7-7BD0-4C89-A746-B1D5C9ACE4EC}" sibTransId="{B5B1F99D-9EC7-4CD4-BFEB-A2F5A36C7844}"/>
    <dgm:cxn modelId="{1A7638B4-6FF6-4EB2-B9B2-24BCDAAA35DA}" type="presOf" srcId="{2B63390B-26AA-4A97-8904-DF5B3EC12D25}" destId="{F8990280-18F7-4834-9BD3-2D55F9112FEB}" srcOrd="0" destOrd="0" presId="urn:microsoft.com/office/officeart/2018/2/layout/IconVerticalSolidList"/>
    <dgm:cxn modelId="{3555DFC0-58C6-4BC6-B4B0-F5E17426D181}" type="presOf" srcId="{544254AB-B4EF-4C38-BD8C-D552B8386B71}" destId="{3B729157-F36B-4DC6-82DC-99C1F119B819}" srcOrd="0" destOrd="0" presId="urn:microsoft.com/office/officeart/2018/2/layout/IconVerticalSolidList"/>
    <dgm:cxn modelId="{22743ACB-5E69-43AA-BFEC-E0C237E8F166}" type="presOf" srcId="{B6B3195D-9A22-4742-AAB0-668A22B67BBF}" destId="{2B0D0E28-E680-41C0-BABF-705B3114E41C}" srcOrd="0" destOrd="0" presId="urn:microsoft.com/office/officeart/2018/2/layout/IconVerticalSolidList"/>
    <dgm:cxn modelId="{EF3FFAF7-D554-4623-8BF5-E684806B38C1}" type="presOf" srcId="{700C4274-39B5-49F5-A86F-9A2B464D6ED8}" destId="{BC330C80-A2D1-4F63-A268-297D5AF5934F}" srcOrd="0" destOrd="0" presId="urn:microsoft.com/office/officeart/2018/2/layout/IconVerticalSolidList"/>
    <dgm:cxn modelId="{59BDFEFD-C546-4E02-B11A-705C2658885C}" srcId="{544254AB-B4EF-4C38-BD8C-D552B8386B71}" destId="{D1ECF98F-02C1-411A-A0DF-907C3D48E9D8}" srcOrd="2" destOrd="0" parTransId="{A35A7336-9183-4F5E-AC97-6E784478E7ED}" sibTransId="{9409A867-61E4-436F-BC04-0D1A5FF16B24}"/>
    <dgm:cxn modelId="{C464CF3C-5B5B-4EBA-8C3D-91E1FED4529D}" type="presParOf" srcId="{3B729157-F36B-4DC6-82DC-99C1F119B819}" destId="{E3817B7A-C15B-40C2-982A-3C42639C2F68}" srcOrd="0" destOrd="0" presId="urn:microsoft.com/office/officeart/2018/2/layout/IconVerticalSolidList"/>
    <dgm:cxn modelId="{325D6BB2-30CF-4F5C-9D26-655B1C3B0497}" type="presParOf" srcId="{E3817B7A-C15B-40C2-982A-3C42639C2F68}" destId="{62F8079E-6E05-49AC-9CF7-14767DDE7487}" srcOrd="0" destOrd="0" presId="urn:microsoft.com/office/officeart/2018/2/layout/IconVerticalSolidList"/>
    <dgm:cxn modelId="{32C86B57-EC0C-427C-98C1-E937D69220DF}" type="presParOf" srcId="{E3817B7A-C15B-40C2-982A-3C42639C2F68}" destId="{9FEA46BA-3A2F-4E5E-A77F-8E2BDCB72887}" srcOrd="1" destOrd="0" presId="urn:microsoft.com/office/officeart/2018/2/layout/IconVerticalSolidList"/>
    <dgm:cxn modelId="{32933EC4-8EF2-41A7-A6CC-8A65D8D42828}" type="presParOf" srcId="{E3817B7A-C15B-40C2-982A-3C42639C2F68}" destId="{DD9EDB15-EE4D-4362-B539-B82DBCDE4C83}" srcOrd="2" destOrd="0" presId="urn:microsoft.com/office/officeart/2018/2/layout/IconVerticalSolidList"/>
    <dgm:cxn modelId="{3B14DE30-8F36-448B-8B94-A80085924ACE}" type="presParOf" srcId="{E3817B7A-C15B-40C2-982A-3C42639C2F68}" destId="{F8990280-18F7-4834-9BD3-2D55F9112FEB}" srcOrd="3" destOrd="0" presId="urn:microsoft.com/office/officeart/2018/2/layout/IconVerticalSolidList"/>
    <dgm:cxn modelId="{2A6A075D-2222-4F34-A504-01FB426C6D41}" type="presParOf" srcId="{3B729157-F36B-4DC6-82DC-99C1F119B819}" destId="{6DF35576-07D4-428E-9FD8-2C52DD4FE56D}" srcOrd="1" destOrd="0" presId="urn:microsoft.com/office/officeart/2018/2/layout/IconVerticalSolidList"/>
    <dgm:cxn modelId="{3719124A-6D04-4962-8F8C-B7EE0D33452A}" type="presParOf" srcId="{3B729157-F36B-4DC6-82DC-99C1F119B819}" destId="{B830475D-C2E4-4BDF-875F-7A2F9400F6F6}" srcOrd="2" destOrd="0" presId="urn:microsoft.com/office/officeart/2018/2/layout/IconVerticalSolidList"/>
    <dgm:cxn modelId="{0AC5111C-EE6B-44F7-BE6D-B739F79CFB9E}" type="presParOf" srcId="{B830475D-C2E4-4BDF-875F-7A2F9400F6F6}" destId="{1FF3712F-9B53-45F1-A7EF-62E816FB7B82}" srcOrd="0" destOrd="0" presId="urn:microsoft.com/office/officeart/2018/2/layout/IconVerticalSolidList"/>
    <dgm:cxn modelId="{A497A786-1121-47DC-96AD-8D05142E46CB}" type="presParOf" srcId="{B830475D-C2E4-4BDF-875F-7A2F9400F6F6}" destId="{BC82E0DC-4D24-41E7-A79A-6FF4FE83B27C}" srcOrd="1" destOrd="0" presId="urn:microsoft.com/office/officeart/2018/2/layout/IconVerticalSolidList"/>
    <dgm:cxn modelId="{3E8071C1-1C87-4D61-9317-152B7CC9F750}" type="presParOf" srcId="{B830475D-C2E4-4BDF-875F-7A2F9400F6F6}" destId="{FF6B7E26-C8E8-436B-96D4-B2517DC546E3}" srcOrd="2" destOrd="0" presId="urn:microsoft.com/office/officeart/2018/2/layout/IconVerticalSolidList"/>
    <dgm:cxn modelId="{54EDF5EB-C124-4BDB-8C7D-D18B963A8953}" type="presParOf" srcId="{B830475D-C2E4-4BDF-875F-7A2F9400F6F6}" destId="{9A6FE7BC-36A4-44E3-856B-CA2D72793E33}" srcOrd="3" destOrd="0" presId="urn:microsoft.com/office/officeart/2018/2/layout/IconVerticalSolidList"/>
    <dgm:cxn modelId="{1563B13D-19E2-4F6F-BDE7-B9FC444B4719}" type="presParOf" srcId="{3B729157-F36B-4DC6-82DC-99C1F119B819}" destId="{DDA073A0-6240-4359-AC28-16367AF1D6C8}" srcOrd="3" destOrd="0" presId="urn:microsoft.com/office/officeart/2018/2/layout/IconVerticalSolidList"/>
    <dgm:cxn modelId="{33375B7E-99AB-4EFF-81EF-A377D900AD1E}" type="presParOf" srcId="{3B729157-F36B-4DC6-82DC-99C1F119B819}" destId="{ECDDBBC5-0BF3-4003-8E97-431E69D93F35}" srcOrd="4" destOrd="0" presId="urn:microsoft.com/office/officeart/2018/2/layout/IconVerticalSolidList"/>
    <dgm:cxn modelId="{128F0A7F-B623-492B-B5CA-66409B5FCEBA}" type="presParOf" srcId="{ECDDBBC5-0BF3-4003-8E97-431E69D93F35}" destId="{E7A6597A-D302-4699-8904-A649E7F51350}" srcOrd="0" destOrd="0" presId="urn:microsoft.com/office/officeart/2018/2/layout/IconVerticalSolidList"/>
    <dgm:cxn modelId="{1C7B7153-6E12-415F-96A8-C61B3440D72E}" type="presParOf" srcId="{ECDDBBC5-0BF3-4003-8E97-431E69D93F35}" destId="{57A8E28B-A1E4-4DF1-B9C7-601E04FFB609}" srcOrd="1" destOrd="0" presId="urn:microsoft.com/office/officeart/2018/2/layout/IconVerticalSolidList"/>
    <dgm:cxn modelId="{4BF9C8CE-05BD-43E1-8C64-ED527F22B73A}" type="presParOf" srcId="{ECDDBBC5-0BF3-4003-8E97-431E69D93F35}" destId="{19372186-7C3B-4C55-A6DC-9500D1B091F8}" srcOrd="2" destOrd="0" presId="urn:microsoft.com/office/officeart/2018/2/layout/IconVerticalSolidList"/>
    <dgm:cxn modelId="{A1029C8D-9C8B-459F-BB15-5A02B73286DC}" type="presParOf" srcId="{ECDDBBC5-0BF3-4003-8E97-431E69D93F35}" destId="{1D94481E-5EBA-4B69-BD75-1A7CC70E4C43}" srcOrd="3" destOrd="0" presId="urn:microsoft.com/office/officeart/2018/2/layout/IconVerticalSolidList"/>
    <dgm:cxn modelId="{3F84FC12-88E3-4C49-B47E-82D082F6EB82}" type="presParOf" srcId="{3B729157-F36B-4DC6-82DC-99C1F119B819}" destId="{5DBE39D9-052D-49CE-BD68-CB4A8271B58D}" srcOrd="5" destOrd="0" presId="urn:microsoft.com/office/officeart/2018/2/layout/IconVerticalSolidList"/>
    <dgm:cxn modelId="{0BCD1F1C-E492-486F-ABC4-13387D6BDC8A}" type="presParOf" srcId="{3B729157-F36B-4DC6-82DC-99C1F119B819}" destId="{45083E3A-8E5B-4EF1-9DB8-567EEBE42062}" srcOrd="6" destOrd="0" presId="urn:microsoft.com/office/officeart/2018/2/layout/IconVerticalSolidList"/>
    <dgm:cxn modelId="{712BF064-EDD7-4A0E-A1AA-49F6FB2A5C15}" type="presParOf" srcId="{45083E3A-8E5B-4EF1-9DB8-567EEBE42062}" destId="{E27D8825-52E8-40F0-A6B8-6A574ED5B1F9}" srcOrd="0" destOrd="0" presId="urn:microsoft.com/office/officeart/2018/2/layout/IconVerticalSolidList"/>
    <dgm:cxn modelId="{38E36C89-1D2B-4C62-B437-03E4455E8A15}" type="presParOf" srcId="{45083E3A-8E5B-4EF1-9DB8-567EEBE42062}" destId="{9E22D6E0-F3A2-476A-9D2D-DD244A5FBA9C}" srcOrd="1" destOrd="0" presId="urn:microsoft.com/office/officeart/2018/2/layout/IconVerticalSolidList"/>
    <dgm:cxn modelId="{4C83D7CC-39E2-4A96-8101-F80AD7E91C3C}" type="presParOf" srcId="{45083E3A-8E5B-4EF1-9DB8-567EEBE42062}" destId="{08E86A21-F145-430D-8B39-E25F7B32E998}" srcOrd="2" destOrd="0" presId="urn:microsoft.com/office/officeart/2018/2/layout/IconVerticalSolidList"/>
    <dgm:cxn modelId="{D474AAA7-6CC2-497F-89A3-3540CFBA94B0}" type="presParOf" srcId="{45083E3A-8E5B-4EF1-9DB8-567EEBE42062}" destId="{BC330C80-A2D1-4F63-A268-297D5AF5934F}" srcOrd="3" destOrd="0" presId="urn:microsoft.com/office/officeart/2018/2/layout/IconVerticalSolidList"/>
    <dgm:cxn modelId="{8B37486E-6B72-4416-AB62-5201805FDE90}" type="presParOf" srcId="{3B729157-F36B-4DC6-82DC-99C1F119B819}" destId="{E93FF724-FB5D-4166-BF81-24E5DED98DB1}" srcOrd="7" destOrd="0" presId="urn:microsoft.com/office/officeart/2018/2/layout/IconVerticalSolidList"/>
    <dgm:cxn modelId="{A2707230-2BAB-4448-AACC-8D63794C4E26}" type="presParOf" srcId="{3B729157-F36B-4DC6-82DC-99C1F119B819}" destId="{26CBAB57-11D2-4EE2-BCA1-85BB3344CA70}" srcOrd="8" destOrd="0" presId="urn:microsoft.com/office/officeart/2018/2/layout/IconVerticalSolidList"/>
    <dgm:cxn modelId="{9E7920EB-1284-4D79-AF11-D69419059447}" type="presParOf" srcId="{26CBAB57-11D2-4EE2-BCA1-85BB3344CA70}" destId="{2837414E-0B32-4774-A6E2-1578B3B0D15B}" srcOrd="0" destOrd="0" presId="urn:microsoft.com/office/officeart/2018/2/layout/IconVerticalSolidList"/>
    <dgm:cxn modelId="{05953941-FA7C-425C-9D93-5E809B231710}" type="presParOf" srcId="{26CBAB57-11D2-4EE2-BCA1-85BB3344CA70}" destId="{8CCEA58F-FD69-4442-BA43-D7B7DF9A0688}" srcOrd="1" destOrd="0" presId="urn:microsoft.com/office/officeart/2018/2/layout/IconVerticalSolidList"/>
    <dgm:cxn modelId="{1D032369-3532-40CD-9E0D-02E6097BB0AD}" type="presParOf" srcId="{26CBAB57-11D2-4EE2-BCA1-85BB3344CA70}" destId="{0B532B3F-784A-490C-98E4-CB1E5F8F3CEC}" srcOrd="2" destOrd="0" presId="urn:microsoft.com/office/officeart/2018/2/layout/IconVerticalSolidList"/>
    <dgm:cxn modelId="{4AA5F266-1509-4CEA-826F-35BA8A11A610}" type="presParOf" srcId="{26CBAB57-11D2-4EE2-BCA1-85BB3344CA70}" destId="{2B0D0E28-E680-41C0-BABF-705B3114E4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8079E-6E05-49AC-9CF7-14767DDE7487}">
      <dsp:nvSpPr>
        <dsp:cNvPr id="0" name=""/>
        <dsp:cNvSpPr/>
      </dsp:nvSpPr>
      <dsp:spPr>
        <a:xfrm>
          <a:off x="0" y="7724"/>
          <a:ext cx="12424411" cy="789998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EA46BA-3A2F-4E5E-A77F-8E2BDCB72887}">
      <dsp:nvSpPr>
        <dsp:cNvPr id="0" name=""/>
        <dsp:cNvSpPr/>
      </dsp:nvSpPr>
      <dsp:spPr>
        <a:xfrm>
          <a:off x="238974" y="185474"/>
          <a:ext cx="434924" cy="4344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90280-18F7-4834-9BD3-2D55F9112FEB}">
      <dsp:nvSpPr>
        <dsp:cNvPr id="0" name=""/>
        <dsp:cNvSpPr/>
      </dsp:nvSpPr>
      <dsp:spPr>
        <a:xfrm>
          <a:off x="912873" y="7724"/>
          <a:ext cx="11388748" cy="1012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23" tIns="107123" rIns="107123" bIns="10712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思源黑体-思源黑体-Regular"/>
            </a:rPr>
            <a:t>1G (1981): First-generation systems introduced analog FM-based cellular communication, primarily focused on voice transmission.</a:t>
          </a:r>
        </a:p>
      </dsp:txBody>
      <dsp:txXfrm>
        <a:off x="912873" y="7724"/>
        <a:ext cx="11388748" cy="1012186"/>
      </dsp:txXfrm>
    </dsp:sp>
    <dsp:sp modelId="{1FF3712F-9B53-45F1-A7EF-62E816FB7B82}">
      <dsp:nvSpPr>
        <dsp:cNvPr id="0" name=""/>
        <dsp:cNvSpPr/>
      </dsp:nvSpPr>
      <dsp:spPr>
        <a:xfrm>
          <a:off x="0" y="1272957"/>
          <a:ext cx="12424411" cy="789998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2E0DC-4D24-41E7-A79A-6FF4FE83B27C}">
      <dsp:nvSpPr>
        <dsp:cNvPr id="0" name=""/>
        <dsp:cNvSpPr/>
      </dsp:nvSpPr>
      <dsp:spPr>
        <a:xfrm>
          <a:off x="238974" y="1450707"/>
          <a:ext cx="434924" cy="4344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6FE7BC-36A4-44E3-856B-CA2D72793E33}">
      <dsp:nvSpPr>
        <dsp:cNvPr id="0" name=""/>
        <dsp:cNvSpPr/>
      </dsp:nvSpPr>
      <dsp:spPr>
        <a:xfrm>
          <a:off x="912873" y="1272957"/>
          <a:ext cx="11388748" cy="1012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23" tIns="107123" rIns="107123" bIns="10712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思源黑体-思源黑体-Regular"/>
            </a:rPr>
            <a:t>2G (1992): Marked the shift to digital communication, enabling SMS and improved voice quality using GSM standards.</a:t>
          </a:r>
        </a:p>
      </dsp:txBody>
      <dsp:txXfrm>
        <a:off x="912873" y="1272957"/>
        <a:ext cx="11388748" cy="1012186"/>
      </dsp:txXfrm>
    </dsp:sp>
    <dsp:sp modelId="{E7A6597A-D302-4699-8904-A649E7F51350}">
      <dsp:nvSpPr>
        <dsp:cNvPr id="0" name=""/>
        <dsp:cNvSpPr/>
      </dsp:nvSpPr>
      <dsp:spPr>
        <a:xfrm>
          <a:off x="0" y="2538189"/>
          <a:ext cx="12424411" cy="789998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A8E28B-A1E4-4DF1-B9C7-601E04FFB609}">
      <dsp:nvSpPr>
        <dsp:cNvPr id="0" name=""/>
        <dsp:cNvSpPr/>
      </dsp:nvSpPr>
      <dsp:spPr>
        <a:xfrm>
          <a:off x="238974" y="2715939"/>
          <a:ext cx="434924" cy="4344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94481E-5EBA-4B69-BD75-1A7CC70E4C43}">
      <dsp:nvSpPr>
        <dsp:cNvPr id="0" name=""/>
        <dsp:cNvSpPr/>
      </dsp:nvSpPr>
      <dsp:spPr>
        <a:xfrm>
          <a:off x="912873" y="2538189"/>
          <a:ext cx="11388748" cy="1012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23" tIns="107123" rIns="107123" bIns="10712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思源黑体-思源黑体-Regular"/>
            </a:rPr>
            <a:t>3G (2001): Brought mobile internet access and supported video calling and basic multimedia services.</a:t>
          </a:r>
        </a:p>
      </dsp:txBody>
      <dsp:txXfrm>
        <a:off x="912873" y="2538189"/>
        <a:ext cx="11388748" cy="1012186"/>
      </dsp:txXfrm>
    </dsp:sp>
    <dsp:sp modelId="{E27D8825-52E8-40F0-A6B8-6A574ED5B1F9}">
      <dsp:nvSpPr>
        <dsp:cNvPr id="0" name=""/>
        <dsp:cNvSpPr/>
      </dsp:nvSpPr>
      <dsp:spPr>
        <a:xfrm>
          <a:off x="0" y="3803422"/>
          <a:ext cx="12424411" cy="789998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22D6E0-F3A2-476A-9D2D-DD244A5FBA9C}">
      <dsp:nvSpPr>
        <dsp:cNvPr id="0" name=""/>
        <dsp:cNvSpPr/>
      </dsp:nvSpPr>
      <dsp:spPr>
        <a:xfrm>
          <a:off x="238974" y="3981172"/>
          <a:ext cx="434924" cy="4344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330C80-A2D1-4F63-A268-297D5AF5934F}">
      <dsp:nvSpPr>
        <dsp:cNvPr id="0" name=""/>
        <dsp:cNvSpPr/>
      </dsp:nvSpPr>
      <dsp:spPr>
        <a:xfrm>
          <a:off x="912873" y="3803422"/>
          <a:ext cx="11388748" cy="1012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23" tIns="107123" rIns="107123" bIns="10712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思源黑体-思源黑体-Regular"/>
            </a:rPr>
            <a:t>4G / LTE (2011): Enabled high-speed internet, HD video streaming, online gaming, and significantly reduced latency.</a:t>
          </a:r>
        </a:p>
      </dsp:txBody>
      <dsp:txXfrm>
        <a:off x="912873" y="3803422"/>
        <a:ext cx="11388748" cy="1012186"/>
      </dsp:txXfrm>
    </dsp:sp>
    <dsp:sp modelId="{2837414E-0B32-4774-A6E2-1578B3B0D15B}">
      <dsp:nvSpPr>
        <dsp:cNvPr id="0" name=""/>
        <dsp:cNvSpPr/>
      </dsp:nvSpPr>
      <dsp:spPr>
        <a:xfrm>
          <a:off x="0" y="5068655"/>
          <a:ext cx="12424411" cy="789998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CEA58F-FD69-4442-BA43-D7B7DF9A0688}">
      <dsp:nvSpPr>
        <dsp:cNvPr id="0" name=""/>
        <dsp:cNvSpPr/>
      </dsp:nvSpPr>
      <dsp:spPr>
        <a:xfrm>
          <a:off x="288172" y="5172961"/>
          <a:ext cx="434924" cy="4344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0D0E28-E680-41C0-BABF-705B3114E41C}">
      <dsp:nvSpPr>
        <dsp:cNvPr id="0" name=""/>
        <dsp:cNvSpPr/>
      </dsp:nvSpPr>
      <dsp:spPr>
        <a:xfrm>
          <a:off x="946540" y="5076377"/>
          <a:ext cx="11254193" cy="1012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23" tIns="107123" rIns="107123" bIns="10712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思源黑体-思源黑体-Regular"/>
            </a:rPr>
            <a:t>5G(2020): offering ultra-high speeds, ultra-low latency, and massive device connectivity. Multimedia streaming, Online gaming, High-definition (HD) video services, Smart homes and smart cities, Mobile commerce and digital payments</a:t>
          </a:r>
        </a:p>
      </dsp:txBody>
      <dsp:txXfrm>
        <a:off x="946540" y="5076377"/>
        <a:ext cx="11254193" cy="1012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AB49EB-FA35-01E6-0EAF-A087B0E8FA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A24D5C-44C3-A740-0AFD-2CF2491958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CA4D1-827A-4970-A508-D14269FBD384}" type="datetimeFigureOut">
              <a:rPr lang="en-US" smtClean="0"/>
              <a:t>7/7/25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557C67-0CEA-B995-CD82-C2E682E347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9476D-3D72-75F3-6922-1AEC8BAEF7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87533-D4C9-4F7A-A5C3-2470B4751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4966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93194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642817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102CA-7D33-CC30-EE55-D3E8FE427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01A670-9378-12D7-FC88-03AE960C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4C3081-D9FE-DC68-5CC9-94EF13829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5BE1A-EBB5-095F-9A99-863F2A26B5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52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018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3155911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EE258-7880-2C25-3F4F-D19A0425B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3AEEBF-56C8-F061-4ED0-3DBC9E013E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AE8C70-A9EE-BF19-71C4-6645F6DC2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78A95-823B-6D40-BEEB-0BAC258F68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39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BBEB9-D672-2363-4220-54B153DEC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8B1CD-9CF7-6309-672C-FC133EFA56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B8259E-529C-9DF7-1A5C-DEF20EBB2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7632E-B311-5E1E-B570-52818485AA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48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4323" y="1346836"/>
            <a:ext cx="10801754" cy="2865120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4323" y="4322446"/>
            <a:ext cx="10801754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3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147247"/>
            <a:ext cx="12441077" cy="983226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96567" y="745586"/>
            <a:ext cx="12441077" cy="4055682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39198" cy="818966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444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1521"/>
            <a:ext cx="12424514" cy="4109831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5045784"/>
            <a:ext cx="12424513" cy="1910623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166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512174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045785"/>
            <a:ext cx="12424514" cy="19036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3934" y="8822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89547" y="3566512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5174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8" y="2552331"/>
            <a:ext cx="12426392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580667"/>
            <a:ext cx="12424516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73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4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3" y="2505983"/>
            <a:ext cx="3958747" cy="98796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3" y="3493949"/>
            <a:ext cx="3958747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3853" y="2505984"/>
            <a:ext cx="3958270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33854" y="3493949"/>
            <a:ext cx="3959785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2505984"/>
            <a:ext cx="3949453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71616" y="3493949"/>
            <a:ext cx="3949453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5356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5" y="5035079"/>
            <a:ext cx="3958746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10424" y="2758784"/>
            <a:ext cx="352806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5" y="5726593"/>
            <a:ext cx="3958746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242" y="5035079"/>
            <a:ext cx="39587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82796" y="2758784"/>
            <a:ext cx="351663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26592"/>
            <a:ext cx="3960403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8108" y="5035079"/>
            <a:ext cx="39478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83364" y="2758784"/>
            <a:ext cx="3518536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957" y="5726594"/>
            <a:ext cx="3953110" cy="122284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08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323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731520"/>
            <a:ext cx="3051188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3" y="731520"/>
            <a:ext cx="9190446" cy="62179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341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29669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15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187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093" y="788672"/>
            <a:ext cx="11680214" cy="3423284"/>
          </a:xfrm>
        </p:spPr>
        <p:txBody>
          <a:bodyPr anchor="b">
            <a:normAutofit/>
          </a:bodyPr>
          <a:lstStyle>
            <a:lvl1pPr>
              <a:defRPr sz="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093" y="4322446"/>
            <a:ext cx="11680214" cy="1800224"/>
          </a:xfrm>
        </p:spPr>
        <p:txBody>
          <a:bodyPr/>
          <a:lstStyle>
            <a:lvl1pPr marL="0" indent="0" algn="ctr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699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4" y="2505984"/>
            <a:ext cx="6127205" cy="4443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8084" y="2505984"/>
            <a:ext cx="6112985" cy="4443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202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12424513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165" y="2505984"/>
            <a:ext cx="5855039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554" y="3494678"/>
            <a:ext cx="6128650" cy="3454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2404" y="2505984"/>
            <a:ext cx="5838665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494678"/>
            <a:ext cx="6114428" cy="3454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881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36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68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4" y="731520"/>
            <a:ext cx="4718684" cy="2834640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3677" y="731520"/>
            <a:ext cx="7427390" cy="62179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0674" y="3566161"/>
            <a:ext cx="4718684" cy="3383279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39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3" y="731520"/>
            <a:ext cx="7115728" cy="2834640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5" y="910657"/>
            <a:ext cx="3906427" cy="5859646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566160"/>
            <a:ext cx="7121940" cy="3383280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733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515277"/>
            <a:ext cx="12424514" cy="443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3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3465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</p:sldLayoutIdLst>
  <p:hf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08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ACCESS.2021.3124812" TargetMode="External"/><Relationship Id="rId2" Type="http://schemas.openxmlformats.org/officeDocument/2006/relationships/hyperlink" Target="https://doi.org/10.1109/ACCESS.2020.3015289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doi.org/10.1109/MCOM.001.1900411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6355080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600"/>
              </a:lnSpc>
            </a:pPr>
            <a:r>
              <a:rPr lang="en-US" sz="240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JAS Sanjana                       D/ENG/22/0001/ET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832104" y="5806440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600"/>
              </a:lnSpc>
            </a:pPr>
            <a:r>
              <a:rPr lang="en-US" sz="2800" b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Group Members</a:t>
            </a:r>
            <a:endParaRPr lang="en-US" sz="2800" b="1" dirty="0"/>
          </a:p>
        </p:txBody>
      </p:sp>
      <p:sp>
        <p:nvSpPr>
          <p:cNvPr id="6" name="Text 2"/>
          <p:cNvSpPr/>
          <p:nvPr/>
        </p:nvSpPr>
        <p:spPr>
          <a:xfrm>
            <a:off x="832104" y="6949440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600"/>
              </a:lnSpc>
            </a:pPr>
            <a:r>
              <a:rPr lang="en-US" sz="240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GSS Senevirathne             D/ENG/22/0002/ET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832104" y="2788920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010"/>
              </a:lnSpc>
            </a:pPr>
            <a:r>
              <a:rPr lang="en-US" sz="641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6G Wireless Communication: </a:t>
            </a:r>
          </a:p>
          <a:p>
            <a:pPr algn="ctr">
              <a:lnSpc>
                <a:spcPts val="8010"/>
              </a:lnSpc>
            </a:pPr>
            <a:r>
              <a:rPr lang="en-US" sz="641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Vision and Challenges</a:t>
            </a:r>
            <a:endParaRPr lang="en-US" sz="6411" dirty="0"/>
          </a:p>
        </p:txBody>
      </p:sp>
      <p:sp>
        <p:nvSpPr>
          <p:cNvPr id="8" name="Text 4"/>
          <p:cNvSpPr/>
          <p:nvPr/>
        </p:nvSpPr>
        <p:spPr>
          <a:xfrm>
            <a:off x="832104" y="7543800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600"/>
              </a:lnSpc>
            </a:pPr>
            <a:r>
              <a:rPr lang="en-US" sz="240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KASH </a:t>
            </a:r>
            <a:r>
              <a:rPr lang="en-US" sz="2400" dirty="0" err="1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Jayawardhana</a:t>
            </a:r>
            <a:r>
              <a:rPr lang="en-US" sz="240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    D/ENG/22/0029/ET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touching a screen with a number&#10;&#10;AI-generated content may be incorrect.">
            <a:extLst>
              <a:ext uri="{FF2B5EF4-FFF2-40B4-BE49-F238E27FC236}">
                <a16:creationId xmlns:a16="http://schemas.microsoft.com/office/drawing/2014/main" id="{DBC13311-D411-98CD-D2A9-B948C3A2AC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4A0C4C90-307C-0270-0242-AFE5F7C55EC0}"/>
              </a:ext>
            </a:extLst>
          </p:cNvPr>
          <p:cNvSpPr/>
          <p:nvPr/>
        </p:nvSpPr>
        <p:spPr>
          <a:xfrm>
            <a:off x="1091255" y="470849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5800"/>
              </a:lnSpc>
            </a:pPr>
            <a:r>
              <a:rPr lang="en-US" sz="4640" b="1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Use Cases for 6G</a:t>
            </a:r>
            <a:endParaRPr lang="en-US" sz="464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13FD7-4B41-5CF2-BDA1-AD77C34D0EE5}"/>
              </a:ext>
            </a:extLst>
          </p:cNvPr>
          <p:cNvSpPr txBox="1"/>
          <p:nvPr/>
        </p:nvSpPr>
        <p:spPr>
          <a:xfrm>
            <a:off x="934247" y="1670907"/>
            <a:ext cx="12984481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500" dirty="0">
                <a:latin typeface="Aptos" panose="020B0004020202020204" pitchFamily="34" charset="0"/>
              </a:rPr>
              <a:t>6G Use Cases refer to specific real-world scenarios where 6G technologies will be applied:</a:t>
            </a:r>
          </a:p>
          <a:p>
            <a:pPr algn="just"/>
            <a:endParaRPr lang="en-GB" sz="2500" dirty="0">
              <a:latin typeface="Aptos" panose="020B00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300" dirty="0">
                <a:latin typeface="Aptos" panose="020B0004020202020204" pitchFamily="34" charset="0"/>
              </a:rPr>
              <a:t>Massive URLLC (Ultra-Reliable Low-Latency Communication): Critical applications like smart factories, automated systems, and grid management that require ultra-reliable communication.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2300" dirty="0">
              <a:latin typeface="Aptos" panose="020B00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300" dirty="0">
                <a:latin typeface="Aptos" panose="020B0004020202020204" pitchFamily="34" charset="0"/>
              </a:rPr>
              <a:t>Human-Centric Services: Including services such as brain-computer interfaces, personalized healthcare, and smart living.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2300" dirty="0">
              <a:latin typeface="Aptos" panose="020B00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300" dirty="0">
                <a:latin typeface="Aptos" panose="020B0004020202020204" pitchFamily="34" charset="0"/>
              </a:rPr>
              <a:t>Haptics Communication: Providing remote tactile feedback for applications in virtual reality or telemedicine.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2300" dirty="0">
              <a:latin typeface="Aptos" panose="020B00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300" dirty="0">
                <a:latin typeface="Aptos" panose="020B0004020202020204" pitchFamily="34" charset="0"/>
              </a:rPr>
              <a:t>Unmanned Mobility: Enabling autonomous vehicles, drones, and flying cars to operate safely and efficiently.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2300" dirty="0">
              <a:latin typeface="Aptos" panose="020B00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300" dirty="0">
                <a:latin typeface="Aptos" panose="020B0004020202020204" pitchFamily="34" charset="0"/>
              </a:rPr>
              <a:t>Bio-IoT and Nano-IoT: Biological devices and nanodevices for advanced healthcare monitoring and environmental sensing.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EDCB45-15C9-4A7A-9E53-1BB6E0679B0C}"/>
              </a:ext>
            </a:extLst>
          </p:cNvPr>
          <p:cNvSpPr txBox="1"/>
          <p:nvPr/>
        </p:nvSpPr>
        <p:spPr>
          <a:xfrm>
            <a:off x="13521070" y="7482840"/>
            <a:ext cx="110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755691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Blue blocks and networks technology background">
            <a:extLst>
              <a:ext uri="{FF2B5EF4-FFF2-40B4-BE49-F238E27FC236}">
                <a16:creationId xmlns:a16="http://schemas.microsoft.com/office/drawing/2014/main" id="{B31AABBB-7BF6-2684-9071-2B22DEA955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rcRect t="30" b="-446"/>
          <a:stretch>
            <a:fillRect/>
          </a:stretch>
        </p:blipFill>
        <p:spPr>
          <a:xfrm>
            <a:off x="-8544" y="-22521"/>
            <a:ext cx="14634712" cy="82296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096556" y="264165"/>
            <a:ext cx="10150564" cy="970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ts val="5800"/>
              </a:lnSpc>
            </a:pPr>
            <a:r>
              <a:rPr lang="en-US" sz="4640" b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Challenges in 6G Technology</a:t>
            </a:r>
            <a:endParaRPr lang="en-US" sz="464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8854FB-2A40-BCD6-24CA-829CF72FE713}"/>
              </a:ext>
            </a:extLst>
          </p:cNvPr>
          <p:cNvSpPr txBox="1"/>
          <p:nvPr/>
        </p:nvSpPr>
        <p:spPr>
          <a:xfrm>
            <a:off x="1096555" y="2515276"/>
            <a:ext cx="12424514" cy="4434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120000"/>
              </a:lnSpc>
              <a:spcAft>
                <a:spcPts val="600"/>
              </a:spcAft>
            </a:pPr>
            <a:endParaRPr lang="en-US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12E875-C51A-69ED-6542-EE6BF8532D10}"/>
              </a:ext>
            </a:extLst>
          </p:cNvPr>
          <p:cNvSpPr txBox="1"/>
          <p:nvPr/>
        </p:nvSpPr>
        <p:spPr>
          <a:xfrm>
            <a:off x="13521071" y="7482840"/>
            <a:ext cx="110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000766-8566-FC6A-02FB-BEA559157A40}"/>
              </a:ext>
            </a:extLst>
          </p:cNvPr>
          <p:cNvSpPr txBox="1"/>
          <p:nvPr/>
        </p:nvSpPr>
        <p:spPr>
          <a:xfrm>
            <a:off x="1292498" y="1235117"/>
            <a:ext cx="12935852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思源黑体-思源黑体-Regular"/>
              </a:rPr>
              <a:t>Technical Challenges</a:t>
            </a:r>
          </a:p>
          <a:p>
            <a:endParaRPr lang="en-US" sz="2800" b="1" dirty="0">
              <a:latin typeface="思源黑体-思源黑体-Regular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思源黑体-思源黑体-Regular"/>
              </a:rPr>
              <a:t>Terahertz (THz) Communication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思源黑体-思源黑体-Regular"/>
              </a:rPr>
              <a:t>High water vapor absorption leads to molecular energy loss.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思源黑体-思源黑体-Regular"/>
              </a:rPr>
              <a:t>Free-space</a:t>
            </a:r>
            <a:r>
              <a:rPr lang="en-US" sz="2400" b="1" dirty="0">
                <a:latin typeface="思源黑体-思源黑体-Regular"/>
              </a:rPr>
              <a:t> </a:t>
            </a:r>
            <a:r>
              <a:rPr lang="en-US" sz="2400" dirty="0">
                <a:latin typeface="思源黑体-思源黑体-Regular"/>
              </a:rPr>
              <a:t>path loss in THz frequencies limits long-distance communication.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思源黑体-思源黑体-Regular"/>
              </a:rPr>
              <a:t>Only feasible for short-range communication unless improved with techniques like: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思源黑体-思源黑体-Regular"/>
              </a:rPr>
              <a:t>Ultra-massive MIMO, Reflect arrays , Distance-aware PHY 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思源黑体-思源黑体-Regular"/>
              </a:rPr>
              <a:t>Lack of mature THz transceivers and amplifiers.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思源黑体-思源黑体-Regular"/>
              </a:rPr>
              <a:t>Complex antenna design and miniaturization needs.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思源黑体-思源黑体-Regular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思源黑体-思源黑体-Regular"/>
              </a:rPr>
              <a:t>Spectrum Scarcity and Management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思源黑体-思源黑体-Regular"/>
              </a:rPr>
              <a:t>Demand for dynamic spectrum sharing and cognitive radio.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思源黑体-思源黑体-Regular"/>
              </a:rPr>
              <a:t>Radio spectrum will serve not only communication, but also location and environmental sensing</a:t>
            </a:r>
          </a:p>
          <a:p>
            <a:pPr lvl="1"/>
            <a:endParaRPr lang="en-US" sz="2400" dirty="0">
              <a:latin typeface="思源黑体-思源黑体-Regular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思源黑体-思源黑体-Regular"/>
              </a:rPr>
              <a:t>Energy Efficiency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思源黑体-思源黑体-Regular"/>
              </a:rPr>
              <a:t>6G requires low-energy devices and green network designs.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思源黑体-思源黑体-Regular"/>
              </a:rPr>
              <a:t>Large-scale deployment may increase carbon footprint if not managed.</a:t>
            </a:r>
          </a:p>
          <a:p>
            <a:endParaRPr lang="en-US" sz="2400" b="1" dirty="0">
              <a:latin typeface="思源黑体-思源黑体-Regula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458C16-9FA8-239A-76B0-AB4953F90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Blue blocks and networks technology background">
            <a:extLst>
              <a:ext uri="{FF2B5EF4-FFF2-40B4-BE49-F238E27FC236}">
                <a16:creationId xmlns:a16="http://schemas.microsoft.com/office/drawing/2014/main" id="{CB3313FF-A5BC-CC24-4C91-9C1988DDB03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rcRect t="30" b="-446"/>
          <a:stretch>
            <a:fillRect/>
          </a:stretch>
        </p:blipFill>
        <p:spPr>
          <a:xfrm>
            <a:off x="20" y="2436"/>
            <a:ext cx="14634712" cy="82296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BDA2ED8-4ED1-3F70-1FF5-7E14D646F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59A5ED-970F-C7E7-5B64-26BA8D0A9B44}"/>
              </a:ext>
            </a:extLst>
          </p:cNvPr>
          <p:cNvSpPr txBox="1"/>
          <p:nvPr/>
        </p:nvSpPr>
        <p:spPr>
          <a:xfrm>
            <a:off x="1096554" y="2515276"/>
            <a:ext cx="12424514" cy="4434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120000"/>
              </a:lnSpc>
              <a:spcAft>
                <a:spcPts val="600"/>
              </a:spcAft>
            </a:pPr>
            <a:endParaRPr lang="en-US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C855F6-DF03-7898-0063-00CE473ACD17}"/>
              </a:ext>
            </a:extLst>
          </p:cNvPr>
          <p:cNvSpPr txBox="1"/>
          <p:nvPr/>
        </p:nvSpPr>
        <p:spPr>
          <a:xfrm>
            <a:off x="486416" y="2787806"/>
            <a:ext cx="1212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983DEF-6A84-35F3-3A91-4EAAF5EA5331}"/>
              </a:ext>
            </a:extLst>
          </p:cNvPr>
          <p:cNvSpPr txBox="1"/>
          <p:nvPr/>
        </p:nvSpPr>
        <p:spPr>
          <a:xfrm>
            <a:off x="13521070" y="7482840"/>
            <a:ext cx="110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32506-8DAC-6C15-8F41-5EC11644D026}"/>
              </a:ext>
            </a:extLst>
          </p:cNvPr>
          <p:cNvSpPr txBox="1"/>
          <p:nvPr/>
        </p:nvSpPr>
        <p:spPr>
          <a:xfrm>
            <a:off x="1096554" y="139948"/>
            <a:ext cx="12935852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思源黑体-思源黑体-Regular"/>
              </a:rPr>
              <a:t>Deployment &amp; Infrastructure Challenges</a:t>
            </a:r>
          </a:p>
          <a:p>
            <a:endParaRPr lang="en-US" sz="2800" b="1" u="sng" dirty="0">
              <a:latin typeface="思源黑体-思源黑体-Regular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思源黑体-思源黑体-Regular"/>
              </a:rPr>
              <a:t>Dense Network and Global Coverage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思源黑体-思源黑体-Regular"/>
              </a:rPr>
              <a:t>Need for ultra-dense small cells and integration with LEO satellites, UAVs, and terrestrial networks.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思源黑体-思源黑体-Regular"/>
              </a:rPr>
              <a:t>High cost and complexity of hybrid infrastructures.</a:t>
            </a:r>
          </a:p>
          <a:p>
            <a:pPr lvl="1"/>
            <a:endParaRPr lang="en-US" sz="2400" dirty="0">
              <a:latin typeface="思源黑体-思源黑体-Regular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思源黑体-思源黑体-Regular"/>
              </a:rPr>
              <a:t>Backward Compatibility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思源黑体-思源黑体-Regular"/>
              </a:rPr>
              <a:t>No full backward compatibility expected with 5G.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思源黑体-思源黑体-Regular"/>
              </a:rPr>
              <a:t>Transition may require dual-mode support and multi-RAT (Radio Access Technology)  design.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思源黑体-思源黑体-Regular"/>
            </a:endParaRPr>
          </a:p>
          <a:p>
            <a:r>
              <a:rPr lang="en-US" sz="2800" b="1" u="sng" dirty="0">
                <a:latin typeface="思源黑体-思源黑体-Regular"/>
              </a:rPr>
              <a:t> Regulatory &amp; Standardization Challenges</a:t>
            </a:r>
          </a:p>
          <a:p>
            <a:endParaRPr lang="en-US" sz="2800" b="1" u="sng" dirty="0">
              <a:latin typeface="思源黑体-思源黑体-Regular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思源黑体-思源黑体-Regular"/>
              </a:rPr>
              <a:t>Policy and Spectrum Regulation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思源黑体-思源黑体-Regular"/>
              </a:rPr>
              <a:t>Global harmonization needed to prevent fragmented standards.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思源黑体-思源黑体-Regular"/>
              </a:rPr>
              <a:t>National policies must support secure, inclusive deployment.</a:t>
            </a:r>
          </a:p>
          <a:p>
            <a:pPr lvl="1"/>
            <a:endParaRPr lang="en-US" sz="2400" dirty="0">
              <a:latin typeface="思源黑体-思源黑体-Regular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思源黑体-思源黑体-Regular"/>
              </a:rPr>
              <a:t>International Collaboration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思源黑体-思源黑体-Regular"/>
              </a:rPr>
              <a:t>Avoiding geopolitical competition in setting standards.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思源黑体-思源黑体-Regular"/>
              </a:rPr>
              <a:t>Projects like the 6G Flagship Program and ITU’s IMT-2030 vision are essential.</a:t>
            </a:r>
          </a:p>
          <a:p>
            <a:endParaRPr lang="en-US" sz="2400" b="1" dirty="0">
              <a:latin typeface="思源黑体-思源黑体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56387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38486E-2BC4-44C0-9784-ED731FC6E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Blue blocks and networks technology background">
            <a:extLst>
              <a:ext uri="{FF2B5EF4-FFF2-40B4-BE49-F238E27FC236}">
                <a16:creationId xmlns:a16="http://schemas.microsoft.com/office/drawing/2014/main" id="{305556A6-E7AB-971A-3B0C-112F66F4C22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rcRect t="30" b="-446"/>
          <a:stretch>
            <a:fillRect/>
          </a:stretch>
        </p:blipFill>
        <p:spPr>
          <a:xfrm>
            <a:off x="20" y="2436"/>
            <a:ext cx="14634712" cy="82296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B6C85A3-A9E0-8618-979A-0E4CFF3FB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98E649-21A0-17E2-1F3C-B5CE4C81BAD8}"/>
              </a:ext>
            </a:extLst>
          </p:cNvPr>
          <p:cNvSpPr txBox="1"/>
          <p:nvPr/>
        </p:nvSpPr>
        <p:spPr>
          <a:xfrm>
            <a:off x="1096554" y="2515276"/>
            <a:ext cx="12424514" cy="4434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120000"/>
              </a:lnSpc>
              <a:spcAft>
                <a:spcPts val="600"/>
              </a:spcAft>
            </a:pPr>
            <a:endParaRPr lang="en-US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714C26-97F4-90CD-3F0D-C4738723EE13}"/>
              </a:ext>
            </a:extLst>
          </p:cNvPr>
          <p:cNvSpPr txBox="1"/>
          <p:nvPr/>
        </p:nvSpPr>
        <p:spPr>
          <a:xfrm>
            <a:off x="486416" y="2787806"/>
            <a:ext cx="1212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78BC86-E089-EBFD-98AB-27E3C1E6B5E5}"/>
              </a:ext>
            </a:extLst>
          </p:cNvPr>
          <p:cNvSpPr txBox="1"/>
          <p:nvPr/>
        </p:nvSpPr>
        <p:spPr>
          <a:xfrm>
            <a:off x="13521070" y="7482840"/>
            <a:ext cx="110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2C1475-E34F-03DA-23BE-DDD8114385C5}"/>
              </a:ext>
            </a:extLst>
          </p:cNvPr>
          <p:cNvSpPr txBox="1"/>
          <p:nvPr/>
        </p:nvSpPr>
        <p:spPr>
          <a:xfrm>
            <a:off x="1096554" y="373201"/>
            <a:ext cx="12935852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思源黑体-思源黑体-Regular"/>
              </a:rPr>
              <a:t>Security &amp; Privacy Challenges</a:t>
            </a:r>
          </a:p>
          <a:p>
            <a:endParaRPr lang="en-US" sz="2800" b="1" u="sng" dirty="0">
              <a:latin typeface="思源黑体-思源黑体-Regular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思源黑体-思源黑体-Regular"/>
              </a:rPr>
              <a:t>Expanded Attack Surface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思源黑体-思源黑体-Regular"/>
              </a:rPr>
              <a:t>AI, IoT, and edge devices introduce new cyber vulnerabilities.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思源黑体-思源黑体-Regular"/>
              </a:rPr>
              <a:t>Decentralized trust models (e.g., blockchain, federated identity) needed.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思源黑体-思源黑体-Regular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思源黑体-思源黑体-Regular"/>
              </a:rPr>
              <a:t>AI Security &amp; Model Integrity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思源黑体-思源黑体-Regular"/>
              </a:rPr>
              <a:t>Threats from adversarial ML, data poisoning, and model theft.</a:t>
            </a:r>
          </a:p>
          <a:p>
            <a:pPr lvl="1"/>
            <a:endParaRPr lang="en-US" sz="2400" dirty="0">
              <a:latin typeface="思源黑体-思源黑体-Regular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思源黑体-思源黑体-Regular"/>
              </a:rPr>
              <a:t>Quantum-Resilient Encryption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思源黑体-思源黑体-Regular"/>
              </a:rPr>
              <a:t>Current RSA/ECC encryption will be obsolete.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思源黑体-思源黑体-Regular"/>
              </a:rPr>
              <a:t>6G must adopt post-quantum cryptography (PQC).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思源黑体-思源黑体-Regular"/>
            </a:endParaRPr>
          </a:p>
          <a:p>
            <a:r>
              <a:rPr lang="en-US" sz="2800" b="1" u="sng" dirty="0">
                <a:latin typeface="思源黑体-思源黑体-Regular"/>
              </a:rPr>
              <a:t>Environmental Challenges</a:t>
            </a:r>
          </a:p>
          <a:p>
            <a:endParaRPr lang="en-US" sz="2400" dirty="0">
              <a:latin typeface="思源黑体-思源黑体-Regular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思源黑体-思源黑体-Regular"/>
              </a:rPr>
              <a:t>6G will dramatically increase network throughput and device density, leading to higher resource and power consumption.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思源黑体-思源黑体-Regular"/>
              </a:rPr>
              <a:t>Focus on low-carbon, recyclable infrastructure is critical.</a:t>
            </a:r>
          </a:p>
          <a:p>
            <a:endParaRPr lang="en-US" sz="2400" b="1" dirty="0">
              <a:latin typeface="思源黑体-思源黑体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87850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background with a white circle&#10;&#10;AI-generated content may be incorrect.">
            <a:extLst>
              <a:ext uri="{FF2B5EF4-FFF2-40B4-BE49-F238E27FC236}">
                <a16:creationId xmlns:a16="http://schemas.microsoft.com/office/drawing/2014/main" id="{E29E3305-D6BD-1B36-7F92-0A9867E44C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b="6961"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2" name="Text 4">
            <a:extLst>
              <a:ext uri="{FF2B5EF4-FFF2-40B4-BE49-F238E27FC236}">
                <a16:creationId xmlns:a16="http://schemas.microsoft.com/office/drawing/2014/main" id="{8B6A8948-A3D8-257B-E45B-0E5D36DAEEAC}"/>
              </a:ext>
            </a:extLst>
          </p:cNvPr>
          <p:cNvSpPr/>
          <p:nvPr/>
        </p:nvSpPr>
        <p:spPr>
          <a:xfrm>
            <a:off x="795528" y="6226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5800"/>
              </a:lnSpc>
            </a:pPr>
            <a:r>
              <a:rPr lang="en-US" sz="4640" b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6G’s Global Impact</a:t>
            </a:r>
            <a:endParaRPr lang="en-US" sz="464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47A85F-3CB0-6063-D6FD-71D17EABFC62}"/>
              </a:ext>
            </a:extLst>
          </p:cNvPr>
          <p:cNvSpPr txBox="1"/>
          <p:nvPr/>
        </p:nvSpPr>
        <p:spPr>
          <a:xfrm>
            <a:off x="1122426" y="1868031"/>
            <a:ext cx="1238554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600" dirty="0">
                <a:latin typeface="Aptos" panose="020B0004020202020204" pitchFamily="34" charset="0"/>
              </a:rPr>
              <a:t>6G will have a significant impact globally:</a:t>
            </a:r>
          </a:p>
          <a:p>
            <a:pPr algn="just"/>
            <a:endParaRPr lang="en-GB" sz="26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600" dirty="0">
                <a:latin typeface="Aptos" panose="020B0004020202020204" pitchFamily="34" charset="0"/>
              </a:rPr>
              <a:t>Economic Growth: Facilitating new business models in AI, autonomous systems, and smart cities.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6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600" dirty="0">
                <a:latin typeface="Aptos" panose="020B0004020202020204" pitchFamily="34" charset="0"/>
              </a:rPr>
              <a:t>Sustainability: Promoting environmentally friendly networks with energy-efficient communication and AI-based optimization.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6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600" dirty="0">
                <a:latin typeface="Aptos" panose="020B0004020202020204" pitchFamily="34" charset="0"/>
              </a:rPr>
              <a:t>Social Impact: Bringing connectivity to underserved areas and enabling global access to healthcare, education, and more.</a:t>
            </a:r>
          </a:p>
          <a:p>
            <a:pPr algn="just"/>
            <a:endParaRPr lang="en-LK" sz="2600" dirty="0">
              <a:latin typeface="Aptos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416CBE-A5E4-FB64-05B6-3E0488FEE326}"/>
              </a:ext>
            </a:extLst>
          </p:cNvPr>
          <p:cNvSpPr txBox="1"/>
          <p:nvPr/>
        </p:nvSpPr>
        <p:spPr>
          <a:xfrm>
            <a:off x="13521070" y="7482840"/>
            <a:ext cx="110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177929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touching a screen with a number&#10;&#10;AI-generated content may be incorrect.">
            <a:extLst>
              <a:ext uri="{FF2B5EF4-FFF2-40B4-BE49-F238E27FC236}">
                <a16:creationId xmlns:a16="http://schemas.microsoft.com/office/drawing/2014/main" id="{0B248618-5C53-DFEF-C8F4-98E1529F0B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6026" y="0"/>
            <a:ext cx="14630400" cy="8229600"/>
          </a:xfrm>
          <a:prstGeom prst="rect">
            <a:avLst/>
          </a:prstGeom>
        </p:spPr>
      </p:pic>
      <p:sp>
        <p:nvSpPr>
          <p:cNvPr id="2" name="Text 4">
            <a:extLst>
              <a:ext uri="{FF2B5EF4-FFF2-40B4-BE49-F238E27FC236}">
                <a16:creationId xmlns:a16="http://schemas.microsoft.com/office/drawing/2014/main" id="{661F88DE-380F-EECB-9984-6B799EDA3F43}"/>
              </a:ext>
            </a:extLst>
          </p:cNvPr>
          <p:cNvSpPr/>
          <p:nvPr/>
        </p:nvSpPr>
        <p:spPr>
          <a:xfrm>
            <a:off x="832103" y="649224"/>
            <a:ext cx="11324037" cy="880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5800"/>
              </a:lnSpc>
            </a:pPr>
            <a:r>
              <a:rPr lang="en-US" sz="4640" b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Conclusion</a:t>
            </a:r>
            <a:endParaRPr lang="en-US" sz="464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A56E3-17F8-CA15-8FE3-AFE12DE83BBC}"/>
              </a:ext>
            </a:extLst>
          </p:cNvPr>
          <p:cNvSpPr txBox="1"/>
          <p:nvPr/>
        </p:nvSpPr>
        <p:spPr>
          <a:xfrm>
            <a:off x="13521070" y="7482840"/>
            <a:ext cx="110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63AC2-6086-176F-5824-512BA1FA94B5}"/>
              </a:ext>
            </a:extLst>
          </p:cNvPr>
          <p:cNvSpPr txBox="1"/>
          <p:nvPr/>
        </p:nvSpPr>
        <p:spPr>
          <a:xfrm>
            <a:off x="964276" y="1598538"/>
            <a:ext cx="1255679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思源黑体-思源黑体-Regular"/>
              </a:rPr>
              <a:t>6G is not just an upgrade to 5G, but a complete transformation in how we connect, communicate, and interact with the digital and physical world.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思源黑体-思源黑体-Regular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思源黑体-思源黑体-Regular"/>
              </a:rPr>
              <a:t>With terahertz communication, AI-native networks, integrated sensing, and space–terrestrial integration, 6G aims to enable futuristic applications like holographic telepresence, digital twins, and global real-time intelligence.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思源黑体-思源黑体-Regular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思源黑体-思源黑体-Regular"/>
              </a:rPr>
              <a:t>However, realizing this vision involves significant technical, economic, and regulatory challenges.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思源黑体-思源黑体-Regular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思源黑体-思源黑体-Regular"/>
              </a:rPr>
              <a:t>Global collaboration among governments, industries, and academia is already underway, with major testbeds and trials taking place worldwide.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思源黑体-思源黑体-Regular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思源黑体-思源黑体-Regular"/>
              </a:rPr>
              <a:t>The next few years (2025–2030) are critical in defining standards, developing key technologies, and ensuring that 6G is secure, inclusive, and sustainable.</a:t>
            </a:r>
          </a:p>
        </p:txBody>
      </p:sp>
    </p:spTree>
    <p:extLst>
      <p:ext uri="{BB962C8B-B14F-4D97-AF65-F5344CB8AC3E}">
        <p14:creationId xmlns:p14="http://schemas.microsoft.com/office/powerpoint/2010/main" val="2709732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4">
            <a:extLst>
              <a:ext uri="{FF2B5EF4-FFF2-40B4-BE49-F238E27FC236}">
                <a16:creationId xmlns:a16="http://schemas.microsoft.com/office/drawing/2014/main" id="{E4B4FA94-687B-6902-D3B7-58CFDC005D8A}"/>
              </a:ext>
            </a:extLst>
          </p:cNvPr>
          <p:cNvSpPr/>
          <p:nvPr/>
        </p:nvSpPr>
        <p:spPr>
          <a:xfrm>
            <a:off x="832103" y="649224"/>
            <a:ext cx="11324037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5800"/>
              </a:lnSpc>
            </a:pPr>
            <a:r>
              <a:rPr lang="en-US" sz="4640" b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References</a:t>
            </a:r>
            <a:endParaRPr lang="en-US" sz="464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EDAF6-EBE3-DDEA-74B4-A73AC8E74B11}"/>
              </a:ext>
            </a:extLst>
          </p:cNvPr>
          <p:cNvSpPr txBox="1"/>
          <p:nvPr/>
        </p:nvSpPr>
        <p:spPr>
          <a:xfrm>
            <a:off x="1178050" y="1972235"/>
            <a:ext cx="12620247" cy="598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[1]  P. </a:t>
            </a:r>
            <a:r>
              <a:rPr lang="en-GB" sz="19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Kamble</a:t>
            </a:r>
            <a:r>
              <a:rPr lang="en-GB" sz="19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A. N. Shaikh, “6G Wireless Networks: vision, requirements, applications and challenges,” in </a:t>
            </a:r>
            <a:r>
              <a:rPr lang="en-GB" sz="1900" b="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6G Wireless Networks: Vision, Requirements, Applications and Challenges</a:t>
            </a:r>
            <a:r>
              <a:rPr lang="en-GB" sz="19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Dec. 02, 2022. </a:t>
            </a:r>
            <a:r>
              <a:rPr lang="en-GB" sz="19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GB" sz="19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 10.1109/icast55766.2022.10039549.</a:t>
            </a:r>
          </a:p>
          <a:p>
            <a:endParaRPr lang="en-GB" sz="19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900" dirty="0">
                <a:latin typeface="Calibri" panose="020F0502020204030204" pitchFamily="34" charset="0"/>
                <a:cs typeface="Calibri" panose="020F0502020204030204" pitchFamily="34" charset="0"/>
              </a:rPr>
              <a:t>[2]  M. H. </a:t>
            </a:r>
            <a:r>
              <a:rPr lang="en-GB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Alsharif</a:t>
            </a:r>
            <a:r>
              <a:rPr lang="en-GB" sz="1900" dirty="0">
                <a:latin typeface="Calibri" panose="020F0502020204030204" pitchFamily="34" charset="0"/>
                <a:cs typeface="Calibri" panose="020F0502020204030204" pitchFamily="34" charset="0"/>
              </a:rPr>
              <a:t>, A. H. Kelechi, M. A. </a:t>
            </a:r>
            <a:r>
              <a:rPr lang="en-GB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Albreem</a:t>
            </a:r>
            <a:r>
              <a:rPr lang="en-GB" sz="1900" dirty="0">
                <a:latin typeface="Calibri" panose="020F0502020204030204" pitchFamily="34" charset="0"/>
                <a:cs typeface="Calibri" panose="020F0502020204030204" pitchFamily="34" charset="0"/>
              </a:rPr>
              <a:t>, S. A. Chaudhry, M. S. Zia, and S. Kim, “Sixth generation (6G) wireless networks: vision, research activities, challenges and potential solutions,” Symmetry, vol. 12, no. 4, p. 676, Apr. 2020, </a:t>
            </a:r>
            <a:r>
              <a:rPr lang="en-GB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GB" sz="1900" dirty="0">
                <a:latin typeface="Calibri" panose="020F0502020204030204" pitchFamily="34" charset="0"/>
                <a:cs typeface="Calibri" panose="020F0502020204030204" pitchFamily="34" charset="0"/>
              </a:rPr>
              <a:t>: 10.3390/sym12040676.</a:t>
            </a:r>
          </a:p>
          <a:p>
            <a:endParaRPr lang="en-GB" sz="19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900" dirty="0">
                <a:latin typeface="Calibri" panose="020F0502020204030204" pitchFamily="34" charset="0"/>
                <a:cs typeface="Calibri" panose="020F0502020204030204" pitchFamily="34" charset="0"/>
              </a:rPr>
              <a:t>[3] </a:t>
            </a:r>
            <a:r>
              <a:rPr lang="en-GB" sz="19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L. U. Khan et al., "6G Wireless Systems: A Vision, Architectural Elements, and Future Directions," </a:t>
            </a:r>
            <a:r>
              <a:rPr lang="en-GB" sz="1900" b="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IEEE Access</a:t>
            </a:r>
            <a:r>
              <a:rPr lang="en-GB" sz="19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vol. 8, pp. 147029–147044, 2020, </a:t>
            </a:r>
            <a:r>
              <a:rPr lang="en-GB" sz="19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GB" sz="19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 </a:t>
            </a:r>
            <a:r>
              <a:rPr lang="en-GB" sz="1900" b="0" i="0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10.1109/ACCESS.2020.3015289</a:t>
            </a:r>
            <a:r>
              <a:rPr lang="en-GB" sz="19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GB" sz="19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900" b="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Summary:</a:t>
            </a:r>
            <a:r>
              <a:rPr lang="en-GB" sz="19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GB" sz="19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Analyzes</a:t>
            </a:r>
            <a:r>
              <a:rPr lang="en-GB" sz="19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architectural frameworks for IoE-driven 6G networks and discusses AI-based adaptive transceivers.</a:t>
            </a:r>
          </a:p>
          <a:p>
            <a:endParaRPr lang="en-GB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900" dirty="0">
                <a:latin typeface="Calibri" panose="020F0502020204030204" pitchFamily="34" charset="0"/>
                <a:cs typeface="Calibri" panose="020F0502020204030204" pitchFamily="34" charset="0"/>
              </a:rPr>
              <a:t>[4] </a:t>
            </a:r>
            <a:r>
              <a:rPr lang="en-GB" sz="19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M. </a:t>
            </a:r>
            <a:r>
              <a:rPr lang="en-GB" sz="19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Alsabah</a:t>
            </a:r>
            <a:r>
              <a:rPr lang="en-GB" sz="19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et al., "6G Wireless Communications Networks: A Comprehensive Survey," </a:t>
            </a:r>
            <a:r>
              <a:rPr lang="en-GB" sz="1900" b="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IEEE Access</a:t>
            </a:r>
            <a:r>
              <a:rPr lang="en-GB" sz="19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vol. 9, pp. 148191–148243, 2021, </a:t>
            </a:r>
            <a:r>
              <a:rPr lang="en-GB" sz="19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GB" sz="19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 </a:t>
            </a:r>
            <a:r>
              <a:rPr lang="en-GB" sz="1900" b="0" i="0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10.1109/ACCESS.2021.3124812</a:t>
            </a:r>
            <a:r>
              <a:rPr lang="en-GB" sz="19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GB" sz="19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900" b="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Summary:</a:t>
            </a:r>
            <a:r>
              <a:rPr lang="en-GB" sz="19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Surveys enabling technologies (e.g., THz communication, AI/ML) and challenges for 6G, including scalability and security.</a:t>
            </a:r>
            <a:r>
              <a:rPr lang="en-GB" sz="1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GB" sz="19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900" dirty="0">
                <a:latin typeface="Calibri" panose="020F0502020204030204" pitchFamily="34" charset="0"/>
                <a:cs typeface="Calibri" panose="020F0502020204030204" pitchFamily="34" charset="0"/>
              </a:rPr>
              <a:t>[5]  </a:t>
            </a:r>
            <a:r>
              <a:rPr lang="en-GB" sz="19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M. Giordani, M. </a:t>
            </a:r>
            <a:r>
              <a:rPr lang="en-GB" sz="19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Polese</a:t>
            </a:r>
            <a:r>
              <a:rPr lang="en-GB" sz="19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M. </a:t>
            </a:r>
            <a:r>
              <a:rPr lang="en-GB" sz="19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Mezzavilla</a:t>
            </a:r>
            <a:r>
              <a:rPr lang="en-GB" sz="19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S. Rangan, and M. </a:t>
            </a:r>
            <a:r>
              <a:rPr lang="en-GB" sz="19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Zorzi</a:t>
            </a:r>
            <a:r>
              <a:rPr lang="en-GB" sz="19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"Toward 6G Networks: Use Cases and Technologies," </a:t>
            </a:r>
            <a:r>
              <a:rPr lang="en-GB" sz="1900" b="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IEEE Communications Magazine</a:t>
            </a:r>
            <a:r>
              <a:rPr lang="en-GB" sz="19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vol. 58, no. 3, pp. 55–61, Mar. 2020, </a:t>
            </a:r>
            <a:r>
              <a:rPr lang="en-GB" sz="19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GB" sz="19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 </a:t>
            </a:r>
            <a:r>
              <a:rPr lang="en-GB" sz="1900" b="0" i="0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10.1109/MCOM.001.1900411</a:t>
            </a:r>
            <a:r>
              <a:rPr lang="en-GB" sz="19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GB" sz="19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900" b="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Summary:</a:t>
            </a:r>
            <a:r>
              <a:rPr lang="en-GB" sz="19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Identifies 6G use cases (e.g., holographic communications) and technologies like visible light communication</a:t>
            </a:r>
            <a:r>
              <a:rPr lang="en-GB" sz="19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GB" sz="19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LK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3B4FC0-FD4B-B6FA-ABC8-8D5F162FD3A6}"/>
              </a:ext>
            </a:extLst>
          </p:cNvPr>
          <p:cNvSpPr txBox="1"/>
          <p:nvPr/>
        </p:nvSpPr>
        <p:spPr>
          <a:xfrm>
            <a:off x="13521070" y="7482840"/>
            <a:ext cx="110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163348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8010"/>
              </a:lnSpc>
            </a:pPr>
            <a:r>
              <a:rPr lang="en-US" sz="6411" b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Thank You!</a:t>
            </a:r>
            <a:endParaRPr lang="en-US" sz="6411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F99D510-C769-4A3F-B1BF-0A2F382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968" y="880110"/>
            <a:ext cx="12832395" cy="6469380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04BB56-65AA-37B1-86B9-1FC5230CD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228" y="1673478"/>
            <a:ext cx="11908891" cy="48826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2DD38F0-3136-4D36-9445-AAF26688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95" y="959780"/>
            <a:ext cx="12690204" cy="631004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54FB70-1886-3071-90FC-862C6A95CA6D}"/>
              </a:ext>
            </a:extLst>
          </p:cNvPr>
          <p:cNvSpPr txBox="1"/>
          <p:nvPr/>
        </p:nvSpPr>
        <p:spPr>
          <a:xfrm>
            <a:off x="13521070" y="7667506"/>
            <a:ext cx="110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F802F6-FB01-BEC0-2A90-5E19790F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868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F2ED18-E44B-75FE-0E80-9406D37D0761}"/>
              </a:ext>
            </a:extLst>
          </p:cNvPr>
          <p:cNvSpPr txBox="1"/>
          <p:nvPr/>
        </p:nvSpPr>
        <p:spPr>
          <a:xfrm>
            <a:off x="1108708" y="564254"/>
            <a:ext cx="12424513" cy="159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354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40" b="1" dirty="0">
                <a:latin typeface="思源黑体-思源黑体-Regular"/>
                <a:ea typeface="+mj-ea"/>
                <a:cs typeface="+mj-cs"/>
              </a:rPr>
              <a:t>Evolution Of Wireless Communication </a:t>
            </a:r>
          </a:p>
          <a:p>
            <a:pPr algn="ctr" defTabSz="914354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cap="all" dirty="0">
              <a:effectLst>
                <a:outerShdw blurRad="50800" dist="63500" dir="2700000" algn="tl" rotWithShape="0">
                  <a:srgbClr val="000000">
                    <a:alpha val="48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2" name="TextBox 6">
            <a:extLst>
              <a:ext uri="{FF2B5EF4-FFF2-40B4-BE49-F238E27FC236}">
                <a16:creationId xmlns:a16="http://schemas.microsoft.com/office/drawing/2014/main" id="{3D1E8EC9-E613-1DC5-7410-1972523D4B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8464408"/>
              </p:ext>
            </p:extLst>
          </p:nvPr>
        </p:nvGraphicFramePr>
        <p:xfrm>
          <a:off x="1096659" y="1565629"/>
          <a:ext cx="12424411" cy="6088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C9A98DE-3640-E126-65C5-4C099F8B5170}"/>
              </a:ext>
            </a:extLst>
          </p:cNvPr>
          <p:cNvSpPr txBox="1"/>
          <p:nvPr/>
        </p:nvSpPr>
        <p:spPr>
          <a:xfrm>
            <a:off x="13521070" y="7482840"/>
            <a:ext cx="110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95320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CD0880B-192B-CC64-BF89-79C7BF53FD16}"/>
              </a:ext>
            </a:extLst>
          </p:cNvPr>
          <p:cNvSpPr txBox="1"/>
          <p:nvPr/>
        </p:nvSpPr>
        <p:spPr>
          <a:xfrm>
            <a:off x="13521070" y="7482840"/>
            <a:ext cx="110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FAC2C03F-FC69-7908-4F42-0EB43B542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4B1370CE-7EA4-466B-E909-540185043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7006"/>
            <a:ext cx="14630400" cy="5632594"/>
          </a:xfrm>
          <a:prstGeom prst="rect">
            <a:avLst/>
          </a:prstGeom>
        </p:spPr>
      </p:pic>
      <p:sp>
        <p:nvSpPr>
          <p:cNvPr id="4" name="Text 7"/>
          <p:cNvSpPr/>
          <p:nvPr/>
        </p:nvSpPr>
        <p:spPr>
          <a:xfrm>
            <a:off x="1694984" y="3348415"/>
            <a:ext cx="11492447" cy="4319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50000"/>
              </a:lnSpc>
            </a:pPr>
            <a:r>
              <a:rPr lang="en-US" sz="24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6G is the next evolution in wireless communication. </a:t>
            </a:r>
          </a:p>
          <a:p>
            <a:pPr algn="just">
              <a:lnSpc>
                <a:spcPct val="150000"/>
              </a:lnSpc>
            </a:pPr>
            <a:r>
              <a:rPr lang="en-US" sz="24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It will offer: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Ultra-fast speeds and low latency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Smarter, energy-efficient systems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 fully connected world: connecting humans, vehicles, IoT, and robots </a:t>
            </a:r>
          </a:p>
          <a:p>
            <a:pPr algn="just">
              <a:lnSpc>
                <a:spcPct val="150000"/>
              </a:lnSpc>
            </a:pPr>
            <a:r>
              <a:rPr lang="en-US" sz="24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6G will enable new applications and immersive experiences, transforming how we connect.</a:t>
            </a:r>
            <a:endParaRPr lang="en-US" sz="2430" dirty="0"/>
          </a:p>
        </p:txBody>
      </p:sp>
      <p:sp>
        <p:nvSpPr>
          <p:cNvPr id="5" name="Text 4"/>
          <p:cNvSpPr/>
          <p:nvPr/>
        </p:nvSpPr>
        <p:spPr>
          <a:xfrm>
            <a:off x="822960" y="291194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5800"/>
              </a:lnSpc>
            </a:pPr>
            <a:r>
              <a:rPr lang="en-US" sz="4640" b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Introduction to 6G</a:t>
            </a:r>
            <a:endParaRPr lang="en-US" sz="464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F26E13-491E-3A0F-0E32-D76D6A8E33A8}"/>
              </a:ext>
            </a:extLst>
          </p:cNvPr>
          <p:cNvSpPr txBox="1"/>
          <p:nvPr/>
        </p:nvSpPr>
        <p:spPr>
          <a:xfrm>
            <a:off x="13673470" y="7635240"/>
            <a:ext cx="110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hand touching a screen with a number&#10;&#10;AI-generated content may be incorrect.">
            <a:extLst>
              <a:ext uri="{FF2B5EF4-FFF2-40B4-BE49-F238E27FC236}">
                <a16:creationId xmlns:a16="http://schemas.microsoft.com/office/drawing/2014/main" id="{FF59C90C-FE55-A6A4-C499-58198BC8ED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3442AD7-6E6B-C544-D058-3127064D9C5D}"/>
              </a:ext>
            </a:extLst>
          </p:cNvPr>
          <p:cNvSpPr/>
          <p:nvPr/>
        </p:nvSpPr>
        <p:spPr>
          <a:xfrm>
            <a:off x="10145315" y="3890975"/>
            <a:ext cx="3858768" cy="14166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600"/>
              </a:lnSpc>
            </a:pP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A176982-8DE9-E107-B37C-7D031A76877E}"/>
              </a:ext>
            </a:extLst>
          </p:cNvPr>
          <p:cNvSpPr/>
          <p:nvPr/>
        </p:nvSpPr>
        <p:spPr>
          <a:xfrm>
            <a:off x="5190138" y="2474295"/>
            <a:ext cx="3858768" cy="14166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600"/>
              </a:lnSpc>
            </a:pP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DB71B3E2-777E-CAEF-A1D6-919D785CF543}"/>
              </a:ext>
            </a:extLst>
          </p:cNvPr>
          <p:cNvSpPr/>
          <p:nvPr/>
        </p:nvSpPr>
        <p:spPr>
          <a:xfrm>
            <a:off x="5148990" y="1679592"/>
            <a:ext cx="3858768" cy="32090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2900"/>
              </a:lnSpc>
            </a:pPr>
            <a:endParaRPr lang="en-US" sz="2800" b="1" dirty="0">
              <a:latin typeface="Aptos" panose="020B00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C6D7BC-AF7A-9833-26B1-517A97FE5325}"/>
              </a:ext>
            </a:extLst>
          </p:cNvPr>
          <p:cNvSpPr txBox="1"/>
          <p:nvPr/>
        </p:nvSpPr>
        <p:spPr>
          <a:xfrm>
            <a:off x="13683310" y="7577158"/>
            <a:ext cx="110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7" name="Rounded Rectangle 19">
            <a:extLst>
              <a:ext uri="{FF2B5EF4-FFF2-40B4-BE49-F238E27FC236}">
                <a16:creationId xmlns:a16="http://schemas.microsoft.com/office/drawing/2014/main" id="{885EAE61-85E6-F54B-0346-65DBDEB305FB}"/>
              </a:ext>
            </a:extLst>
          </p:cNvPr>
          <p:cNvSpPr/>
          <p:nvPr/>
        </p:nvSpPr>
        <p:spPr>
          <a:xfrm>
            <a:off x="558389" y="1857361"/>
            <a:ext cx="5793764" cy="2683777"/>
          </a:xfrm>
          <a:prstGeom prst="roundRect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endParaRPr lang="en-GB" sz="2400" b="1" kern="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GB" sz="2400" b="1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1.	Ultra-Fast Connectivity : THz Spectrum</a:t>
            </a:r>
            <a:endParaRPr lang="en-LK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GB" sz="24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6G will use terahertz (THz) bands to deliver ultra-high data speeds for dense, data-heavy environments, enabling real-time applications.</a:t>
            </a:r>
            <a:endParaRPr lang="en-LK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endParaRPr lang="en-LK" sz="2400" dirty="0">
              <a:latin typeface="Aptos" panose="020B0004020202020204" pitchFamily="34" charset="0"/>
            </a:endParaRPr>
          </a:p>
        </p:txBody>
      </p:sp>
      <p:sp>
        <p:nvSpPr>
          <p:cNvPr id="8" name="Rounded Rectangle 22">
            <a:extLst>
              <a:ext uri="{FF2B5EF4-FFF2-40B4-BE49-F238E27FC236}">
                <a16:creationId xmlns:a16="http://schemas.microsoft.com/office/drawing/2014/main" id="{DF2174AE-19D1-6210-2ADD-3EF941CC5787}"/>
              </a:ext>
            </a:extLst>
          </p:cNvPr>
          <p:cNvSpPr/>
          <p:nvPr/>
        </p:nvSpPr>
        <p:spPr>
          <a:xfrm>
            <a:off x="7356965" y="304016"/>
            <a:ext cx="6330757" cy="2472178"/>
          </a:xfrm>
          <a:prstGeom prst="roundRect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GB" sz="2400" b="1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3.	Intelligent Networking</a:t>
            </a:r>
            <a:endParaRPr lang="en-LK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GB" sz="24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Utilizing AI and machine learning, 6G networks will adapt to user needs, optimizing performance and resource allocation in real-time.</a:t>
            </a:r>
            <a:endParaRPr lang="en-LK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23">
            <a:extLst>
              <a:ext uri="{FF2B5EF4-FFF2-40B4-BE49-F238E27FC236}">
                <a16:creationId xmlns:a16="http://schemas.microsoft.com/office/drawing/2014/main" id="{CAD2B11D-C020-43F1-C022-4930BDCE66FC}"/>
              </a:ext>
            </a:extLst>
          </p:cNvPr>
          <p:cNvSpPr/>
          <p:nvPr/>
        </p:nvSpPr>
        <p:spPr>
          <a:xfrm>
            <a:off x="618830" y="4898174"/>
            <a:ext cx="5733323" cy="2408173"/>
          </a:xfrm>
          <a:prstGeom prst="roundRect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endParaRPr lang="en-GB" sz="2400" b="1" kern="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GB" sz="2400" b="1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	Ubiquitous Access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GB" sz="24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vision includes global coverage, ensuring connectivity in rural and remote areas, bridging the digital divide and enhancing accessibility.</a:t>
            </a:r>
            <a:endParaRPr lang="en-LK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endParaRPr lang="en-LK" sz="2400" dirty="0">
              <a:latin typeface="Aptos" panose="020B0004020202020204" pitchFamily="34" charset="0"/>
            </a:endParaRPr>
          </a:p>
        </p:txBody>
      </p:sp>
      <p:sp>
        <p:nvSpPr>
          <p:cNvPr id="10" name="Rounded Rectangle 24">
            <a:extLst>
              <a:ext uri="{FF2B5EF4-FFF2-40B4-BE49-F238E27FC236}">
                <a16:creationId xmlns:a16="http://schemas.microsoft.com/office/drawing/2014/main" id="{0319392F-DCAC-2356-4D4E-A8A191EF1ABD}"/>
              </a:ext>
            </a:extLst>
          </p:cNvPr>
          <p:cNvSpPr/>
          <p:nvPr/>
        </p:nvSpPr>
        <p:spPr>
          <a:xfrm>
            <a:off x="7371294" y="3062249"/>
            <a:ext cx="6330757" cy="2291517"/>
          </a:xfrm>
          <a:prstGeom prst="roundRect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GB" sz="2400" b="1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4.	Seamless Integration of Smart Devices</a:t>
            </a:r>
            <a:endParaRPr lang="en-LK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GB" sz="24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6G will connect billions of devices, from autonomous vehicles to wearables, enabling low-latency communication and seamless IoT functionality.</a:t>
            </a:r>
            <a:endParaRPr lang="en-LK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25">
            <a:extLst>
              <a:ext uri="{FF2B5EF4-FFF2-40B4-BE49-F238E27FC236}">
                <a16:creationId xmlns:a16="http://schemas.microsoft.com/office/drawing/2014/main" id="{62BEC18D-7A7D-BD57-A6C0-04867BBB130A}"/>
              </a:ext>
            </a:extLst>
          </p:cNvPr>
          <p:cNvSpPr/>
          <p:nvPr/>
        </p:nvSpPr>
        <p:spPr>
          <a:xfrm>
            <a:off x="7371296" y="5622869"/>
            <a:ext cx="6330757" cy="2291517"/>
          </a:xfrm>
          <a:prstGeom prst="roundRect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GB" sz="2400" b="1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5.	Sustainable &amp; Energy-Efficient Systems</a:t>
            </a:r>
          </a:p>
          <a:p>
            <a:pPr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GB" sz="24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6G will prioritize energy efficiency, using wireless energy harvesting and smart grids to reduce the environmental impact of global networks.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155B6-7B9F-F3A3-64A1-FBF5BB392F68}"/>
              </a:ext>
            </a:extLst>
          </p:cNvPr>
          <p:cNvSpPr txBox="1"/>
          <p:nvPr/>
        </p:nvSpPr>
        <p:spPr>
          <a:xfrm>
            <a:off x="618830" y="502091"/>
            <a:ext cx="5330901" cy="803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ts val="5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640" b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Vision for 6</a:t>
            </a:r>
            <a:r>
              <a:rPr kumimoji="0" lang="en-US" sz="4640" b="1" i="0" u="none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G</a:t>
            </a:r>
            <a:endParaRPr kumimoji="0" lang="en-US" sz="464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05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1901A6EA-F1B1-2700-3476-F736D15E1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2A748C-B3EE-7995-757E-AF5FE6360DC2}"/>
              </a:ext>
            </a:extLst>
          </p:cNvPr>
          <p:cNvSpPr txBox="1"/>
          <p:nvPr/>
        </p:nvSpPr>
        <p:spPr>
          <a:xfrm>
            <a:off x="1148275" y="232703"/>
            <a:ext cx="8018585" cy="803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5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40" b="1" i="0" u="none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Key Features in 6G</a:t>
            </a:r>
            <a:endParaRPr kumimoji="0" lang="en-US" sz="464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30596F-0069-A620-3C31-D9325F65946A}"/>
              </a:ext>
            </a:extLst>
          </p:cNvPr>
          <p:cNvSpPr txBox="1"/>
          <p:nvPr/>
        </p:nvSpPr>
        <p:spPr>
          <a:xfrm>
            <a:off x="13521070" y="7482840"/>
            <a:ext cx="110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57A2A5-9534-B074-C125-773561C5D48E}"/>
              </a:ext>
            </a:extLst>
          </p:cNvPr>
          <p:cNvSpPr txBox="1"/>
          <p:nvPr/>
        </p:nvSpPr>
        <p:spPr>
          <a:xfrm>
            <a:off x="734157" y="1030646"/>
            <a:ext cx="1316208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200" b="1" dirty="0">
                <a:latin typeface="Aptos" panose="020B0004020202020204" pitchFamily="34" charset="0"/>
              </a:rPr>
              <a:t>Extremely Large Bandwidth (THz Waves)	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200" dirty="0">
                <a:latin typeface="Aptos" panose="020B0004020202020204" pitchFamily="34" charset="0"/>
              </a:rPr>
              <a:t>6G will utilize sub-THz and THz bands, enabling ultra-fast data transmission. While these high-frequency waves provide greater bandwidth, they come with limited range due to their sensitivity to obstacles.</a:t>
            </a:r>
          </a:p>
          <a:p>
            <a:pPr lvl="1" algn="just"/>
            <a:endParaRPr lang="en-GB" sz="2200" dirty="0">
              <a:latin typeface="Aptos" panose="020B0004020202020204" pitchFamily="34" charset="0"/>
            </a:endParaRPr>
          </a:p>
          <a:p>
            <a:pPr algn="just"/>
            <a:r>
              <a:rPr lang="en-GB" sz="2200" b="1" dirty="0">
                <a:latin typeface="Aptos" panose="020B0004020202020204" pitchFamily="34" charset="0"/>
              </a:rPr>
              <a:t>Energy-Efficient Communication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200" dirty="0">
                <a:latin typeface="Aptos" panose="020B0004020202020204" pitchFamily="34" charset="0"/>
              </a:rPr>
              <a:t>6G aims to boost battery life and reduce power usage with ultra-low energy communication (as low as 1 picojoule/bit). This will be achieved through energy beams, smart relays, ambient energy harvesting, and more, turning networks into both data and power providers.</a:t>
            </a:r>
          </a:p>
          <a:p>
            <a:pPr lvl="1" algn="just"/>
            <a:endParaRPr lang="en-GB" sz="2200" dirty="0">
              <a:latin typeface="Aptos" panose="020B0004020202020204" pitchFamily="34" charset="0"/>
            </a:endParaRPr>
          </a:p>
          <a:p>
            <a:pPr algn="just"/>
            <a:r>
              <a:rPr lang="en-GB" sz="2200" b="1" dirty="0">
                <a:latin typeface="Aptos" panose="020B0004020202020204" pitchFamily="34" charset="0"/>
              </a:rPr>
              <a:t>Artificial Intelligence (AI)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200" dirty="0">
                <a:latin typeface="Aptos" panose="020B0004020202020204" pitchFamily="34" charset="0"/>
              </a:rPr>
              <a:t>AI and Machine Learning (ML) will be central to 6G, enabling self-optimizing, context-aware networks. AI will help manage signal control, energy use, and service personalization, while making networks more efficient, adaptive,  and capable of real-time decision-making.</a:t>
            </a:r>
          </a:p>
          <a:p>
            <a:pPr lvl="1" algn="just"/>
            <a:endParaRPr lang="en-GB" sz="2200" dirty="0">
              <a:latin typeface="Aptos" panose="020B0004020202020204" pitchFamily="34" charset="0"/>
            </a:endParaRPr>
          </a:p>
          <a:p>
            <a:pPr algn="just"/>
            <a:r>
              <a:rPr lang="en-GB" sz="2200" b="1" dirty="0">
                <a:latin typeface="Aptos" panose="020B0004020202020204" pitchFamily="34" charset="0"/>
              </a:rPr>
              <a:t>High Security, Secrecy, and Privacy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200" dirty="0">
                <a:latin typeface="Aptos" panose="020B0004020202020204" pitchFamily="34" charset="0"/>
              </a:rPr>
              <a:t>6G will use quantum encryption, PHY-layer protection, and blockchain-based security to ensure secure, seamless communication across devices, industries, and environments.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200" dirty="0">
                <a:latin typeface="Aptos" panose="020B0004020202020204" pitchFamily="34" charset="0"/>
              </a:rPr>
              <a:t>With cell-less architectures, 3D networks, and distributed systems, 6G will ensure scalable and privacy-focused connectivity.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22B26125-7DB7-7F5D-D9F4-ED4D1E4A05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6625" y="0"/>
            <a:ext cx="14630400" cy="82387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DE7A3-687D-102D-8501-2752E630CCE3}"/>
              </a:ext>
            </a:extLst>
          </p:cNvPr>
          <p:cNvSpPr txBox="1"/>
          <p:nvPr/>
        </p:nvSpPr>
        <p:spPr>
          <a:xfrm>
            <a:off x="1125415" y="621323"/>
            <a:ext cx="8018585" cy="803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5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40" b="1" i="0" u="none" strike="noStrike" kern="1200" cap="none" spc="0" normalizeH="0" baseline="0" noProof="0" dirty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Requirements of 6G</a:t>
            </a:r>
            <a:endParaRPr kumimoji="0" lang="en-US" sz="464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AF1955-8794-4CC8-2FB4-261D9C3E33CD}"/>
              </a:ext>
            </a:extLst>
          </p:cNvPr>
          <p:cNvSpPr txBox="1"/>
          <p:nvPr/>
        </p:nvSpPr>
        <p:spPr>
          <a:xfrm>
            <a:off x="1371600" y="2080260"/>
            <a:ext cx="11795760" cy="528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500" dirty="0">
                <a:latin typeface="Aptos" panose="020B0004020202020204" pitchFamily="34" charset="0"/>
              </a:rPr>
              <a:t>For 6G to be successful, it needs new theories and perspectives:</a:t>
            </a:r>
          </a:p>
          <a:p>
            <a:pPr algn="just"/>
            <a:endParaRPr lang="en-GB" sz="2500" dirty="0">
              <a:latin typeface="Aptos" panose="020B00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500" dirty="0">
                <a:latin typeface="Aptos" panose="020B0004020202020204" pitchFamily="34" charset="0"/>
              </a:rPr>
              <a:t>1 </a:t>
            </a:r>
            <a:r>
              <a:rPr lang="en-GB" sz="2500" dirty="0" err="1">
                <a:latin typeface="Aptos" panose="020B0004020202020204" pitchFamily="34" charset="0"/>
              </a:rPr>
              <a:t>Tbps</a:t>
            </a:r>
            <a:r>
              <a:rPr lang="en-GB" sz="2500" dirty="0">
                <a:latin typeface="Aptos" panose="020B0004020202020204" pitchFamily="34" charset="0"/>
              </a:rPr>
              <a:t> data rate for seamless high-demand applications.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500" dirty="0">
                <a:latin typeface="Aptos" panose="020B0004020202020204" pitchFamily="34" charset="0"/>
              </a:rPr>
              <a:t>Ultra-low latency for targeting less than 1ms latency to support real-time interactions and immersive experiences.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500" dirty="0">
                <a:latin typeface="Aptos" panose="020B0004020202020204" pitchFamily="34" charset="0"/>
              </a:rPr>
              <a:t>High network reliability, ensuring 99.99999% reliability for missions and critical applications.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500" dirty="0">
                <a:latin typeface="Aptos" panose="020B0004020202020204" pitchFamily="34" charset="0"/>
              </a:rPr>
              <a:t>High spectrum efficiency, beyond the capabilities of 5G, utilizing frequencies like terahertz.</a:t>
            </a:r>
          </a:p>
          <a:p>
            <a:pPr algn="just"/>
            <a:endParaRPr lang="en-LK" sz="2500" dirty="0">
              <a:latin typeface="Aptos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0B409-5AD9-A38E-7705-5E57D6DD556D}"/>
              </a:ext>
            </a:extLst>
          </p:cNvPr>
          <p:cNvSpPr txBox="1"/>
          <p:nvPr/>
        </p:nvSpPr>
        <p:spPr>
          <a:xfrm>
            <a:off x="13521070" y="7482840"/>
            <a:ext cx="110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23821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52E24-574D-F44F-8673-791F06634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ue blocks and networks technology background">
            <a:extLst>
              <a:ext uri="{FF2B5EF4-FFF2-40B4-BE49-F238E27FC236}">
                <a16:creationId xmlns:a16="http://schemas.microsoft.com/office/drawing/2014/main" id="{76AE9FF3-3979-21FE-78AC-E76F2B0BCA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t="30" b="-446"/>
          <a:stretch>
            <a:fillRect/>
          </a:stretch>
        </p:blipFill>
        <p:spPr>
          <a:xfrm>
            <a:off x="20" y="2436"/>
            <a:ext cx="14634712" cy="8229600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EEA37E72-14D3-07A5-D79F-7892DCD267C3}"/>
              </a:ext>
            </a:extLst>
          </p:cNvPr>
          <p:cNvSpPr/>
          <p:nvPr/>
        </p:nvSpPr>
        <p:spPr>
          <a:xfrm>
            <a:off x="1091255" y="470849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5800"/>
              </a:lnSpc>
            </a:pPr>
            <a:r>
              <a:rPr lang="en-US" sz="4640" b="1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Applications of 6G</a:t>
            </a:r>
            <a:endParaRPr lang="en-US" sz="464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EF146E-3F2C-CDB5-7970-13F25979F5AB}"/>
              </a:ext>
            </a:extLst>
          </p:cNvPr>
          <p:cNvSpPr txBox="1"/>
          <p:nvPr/>
        </p:nvSpPr>
        <p:spPr>
          <a:xfrm>
            <a:off x="1424210" y="1449657"/>
            <a:ext cx="1194106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思源黑体-思源黑体-Regular"/>
              </a:rPr>
              <a:t>Next-Generation Connectivity</a:t>
            </a:r>
          </a:p>
          <a:p>
            <a:endParaRPr lang="en-US" sz="2400" dirty="0">
              <a:latin typeface="思源黑体-思源黑体-Regular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思源黑体-思源黑体-Regular"/>
              </a:rPr>
              <a:t>Enhanced Mobile Broadband </a:t>
            </a:r>
            <a:br>
              <a:rPr lang="en-US" sz="2400" dirty="0">
                <a:latin typeface="思源黑体-思源黑体-Regular"/>
              </a:rPr>
            </a:br>
            <a:r>
              <a:rPr lang="en-US" sz="2400" dirty="0">
                <a:latin typeface="思源黑体-思源黑体-Regular"/>
              </a:rPr>
              <a:t>	Ultra-high-speed internet</a:t>
            </a:r>
          </a:p>
          <a:p>
            <a:pPr lvl="1"/>
            <a:r>
              <a:rPr lang="en-US" sz="2400" dirty="0">
                <a:latin typeface="思源黑体-思源黑体-Regular"/>
              </a:rPr>
              <a:t>	HD streaming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思源黑体-思源黑体-Regular"/>
              </a:rPr>
              <a:t>Extended Reality </a:t>
            </a:r>
          </a:p>
          <a:p>
            <a:pPr lvl="2"/>
            <a:r>
              <a:rPr lang="en-US" sz="2400" dirty="0">
                <a:latin typeface="思源黑体-思源黑体-Regular"/>
              </a:rPr>
              <a:t>Immersive Augmented Reality , Virtual Reality , and Mixed Reality for education, medicine, and virtual tourism.</a:t>
            </a:r>
            <a:endParaRPr lang="en-US" sz="2400" b="1" dirty="0">
              <a:latin typeface="思源黑体-思源黑体-Regular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思源黑体-思源黑体-Regular"/>
              </a:rPr>
              <a:t>Holographic Communication</a:t>
            </a:r>
            <a:br>
              <a:rPr lang="en-US" sz="2400" dirty="0">
                <a:latin typeface="思源黑体-思源黑体-Regular"/>
              </a:rPr>
            </a:br>
            <a:r>
              <a:rPr lang="en-US" sz="2400" dirty="0">
                <a:latin typeface="思源黑体-思源黑体-Regular"/>
              </a:rPr>
              <a:t>	Real-time 3D telepresence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思源黑体-思源黑体-Regular"/>
            </a:endParaRPr>
          </a:p>
          <a:p>
            <a:r>
              <a:rPr lang="en-US" sz="2400" b="1" dirty="0">
                <a:latin typeface="思源黑体-思源黑体-Regular"/>
              </a:rPr>
              <a:t>Smart Mobility</a:t>
            </a:r>
          </a:p>
          <a:p>
            <a:endParaRPr lang="en-US" sz="2400" dirty="0">
              <a:latin typeface="思源黑体-思源黑体-Regular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思源黑体-思源黑体-Regular"/>
              </a:rPr>
              <a:t>Connected Autonomous Vehicles &amp; Drones as base stations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思源黑体-思源黑体-Regular"/>
              </a:rPr>
              <a:t>Unmanned Aerial Vehicles (UAVs)</a:t>
            </a:r>
            <a:endParaRPr lang="en-US" sz="2000" dirty="0">
              <a:latin typeface="思源黑体-思源黑体-Regular"/>
            </a:endParaRPr>
          </a:p>
          <a:p>
            <a:pPr lvl="1"/>
            <a:endParaRPr lang="en-US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803EC4-6AEA-CBEF-FBFF-E96919C3A2A8}"/>
              </a:ext>
            </a:extLst>
          </p:cNvPr>
          <p:cNvSpPr txBox="1"/>
          <p:nvPr/>
        </p:nvSpPr>
        <p:spPr>
          <a:xfrm>
            <a:off x="13521070" y="7482840"/>
            <a:ext cx="110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541640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e blocks and networks technology background">
            <a:extLst>
              <a:ext uri="{FF2B5EF4-FFF2-40B4-BE49-F238E27FC236}">
                <a16:creationId xmlns:a16="http://schemas.microsoft.com/office/drawing/2014/main" id="{1052C89A-AF14-F096-7F8B-74515D4032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t="30" b="-446"/>
          <a:stretch>
            <a:fillRect/>
          </a:stretch>
        </p:blipFill>
        <p:spPr>
          <a:xfrm>
            <a:off x="20" y="2436"/>
            <a:ext cx="14634712" cy="8229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5A9CCA-8B5B-0616-C4AC-C2DDCB16B6BE}"/>
              </a:ext>
            </a:extLst>
          </p:cNvPr>
          <p:cNvSpPr txBox="1"/>
          <p:nvPr/>
        </p:nvSpPr>
        <p:spPr>
          <a:xfrm>
            <a:off x="13521070" y="7482840"/>
            <a:ext cx="110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4D4B29-14E4-1EF8-D44D-6DAE372345F0}"/>
              </a:ext>
            </a:extLst>
          </p:cNvPr>
          <p:cNvSpPr txBox="1"/>
          <p:nvPr/>
        </p:nvSpPr>
        <p:spPr>
          <a:xfrm>
            <a:off x="1098395" y="617523"/>
            <a:ext cx="12433609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思源黑体-思源黑体-Regular"/>
              </a:rPr>
              <a:t>Smart Infrastructure &amp; Industry</a:t>
            </a:r>
          </a:p>
          <a:p>
            <a:endParaRPr lang="en-US" sz="2400" dirty="0">
              <a:latin typeface="思源黑体-思源黑体-Regular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思源黑体-思源黑体-Regular"/>
              </a:rPr>
              <a:t>Digital Twins</a:t>
            </a:r>
            <a:br>
              <a:rPr lang="en-US" sz="2400" dirty="0">
                <a:latin typeface="思源黑体-思源黑体-Regular"/>
              </a:rPr>
            </a:br>
            <a:r>
              <a:rPr lang="en-US" sz="2400" dirty="0">
                <a:latin typeface="思源黑体-思源黑体-Regular"/>
              </a:rPr>
              <a:t>	Real-time virtual models of cities/factories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思源黑体-思源黑体-Regular"/>
              </a:rPr>
              <a:t>Industry 5.0</a:t>
            </a:r>
            <a:br>
              <a:rPr lang="en-US" sz="2400" dirty="0">
                <a:latin typeface="思源黑体-思源黑体-Regular"/>
              </a:rPr>
            </a:br>
            <a:r>
              <a:rPr lang="en-US" sz="2400" dirty="0">
                <a:latin typeface="思源黑体-思源黑体-Regular"/>
              </a:rPr>
              <a:t>	Human-robot collaboration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思源黑体-思源黑体-Regular"/>
              </a:rPr>
              <a:t>Smart Grid 2.0</a:t>
            </a:r>
            <a:br>
              <a:rPr lang="en-US" sz="2400" dirty="0">
                <a:latin typeface="思源黑体-思源黑体-Regular"/>
              </a:rPr>
            </a:br>
            <a:r>
              <a:rPr lang="en-US" sz="2400" dirty="0">
                <a:latin typeface="思源黑体-思源黑体-Regular"/>
              </a:rPr>
              <a:t>	AI-based grid monitoring, automated distribution, and dynamic pricing</a:t>
            </a:r>
          </a:p>
          <a:p>
            <a:pPr lvl="1"/>
            <a:endParaRPr lang="en-US" sz="2400" dirty="0">
              <a:latin typeface="思源黑体-思源黑体-Regular"/>
            </a:endParaRPr>
          </a:p>
          <a:p>
            <a:r>
              <a:rPr lang="en-US" sz="2400" b="1" dirty="0">
                <a:latin typeface="思源黑体-思源黑体-Regular"/>
              </a:rPr>
              <a:t>Future Healthcare</a:t>
            </a:r>
          </a:p>
          <a:p>
            <a:endParaRPr lang="en-US" sz="2400" dirty="0">
              <a:latin typeface="思源黑体-思源黑体-Regular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思源黑体-思源黑体-Regular"/>
              </a:rPr>
              <a:t>Internet of Medical Things (IoMT)</a:t>
            </a:r>
          </a:p>
          <a:p>
            <a:pPr lvl="2"/>
            <a:r>
              <a:rPr lang="en-US" sz="2400" dirty="0">
                <a:latin typeface="思源黑体-思源黑体-Regular"/>
              </a:rPr>
              <a:t>Connected wearables and implants for monitoring</a:t>
            </a:r>
            <a:br>
              <a:rPr lang="en-US" sz="2400" dirty="0">
                <a:latin typeface="思源黑体-思源黑体-Regular"/>
              </a:rPr>
            </a:br>
            <a:endParaRPr lang="en-US" sz="2400" dirty="0">
              <a:latin typeface="思源黑体-思源黑体-Regular"/>
            </a:endParaRPr>
          </a:p>
          <a:p>
            <a:r>
              <a:rPr lang="en-US" sz="2400" b="1" dirty="0">
                <a:latin typeface="思源黑体-思源黑体-Regular"/>
              </a:rPr>
              <a:t>Emerging Technologies</a:t>
            </a:r>
          </a:p>
          <a:p>
            <a:endParaRPr lang="en-US" sz="2400" dirty="0">
              <a:latin typeface="思源黑体-思源黑体-Regular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思源黑体-思源黑体-Regular"/>
              </a:rPr>
              <a:t>Blockchain for 6G</a:t>
            </a:r>
          </a:p>
          <a:p>
            <a:pPr lvl="2"/>
            <a:r>
              <a:rPr lang="en-US" sz="2400" dirty="0">
                <a:latin typeface="思源黑体-思源黑体-Regular"/>
              </a:rPr>
              <a:t>Secured, transparent data services</a:t>
            </a:r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968800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a0183c0-7c43-4d83-987b-f66536ad11f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C4522A90FE1B4EB1AB44230B23D825" ma:contentTypeVersion="8" ma:contentTypeDescription="Create a new document." ma:contentTypeScope="" ma:versionID="da854e04223fea057ac92743bbf4e3d2">
  <xsd:schema xmlns:xsd="http://www.w3.org/2001/XMLSchema" xmlns:xs="http://www.w3.org/2001/XMLSchema" xmlns:p="http://schemas.microsoft.com/office/2006/metadata/properties" xmlns:ns3="fa0183c0-7c43-4d83-987b-f66536ad11fe" targetNamespace="http://schemas.microsoft.com/office/2006/metadata/properties" ma:root="true" ma:fieldsID="1c791219fb8acf69fc6853d4a25aeecb" ns3:_="">
    <xsd:import namespace="fa0183c0-7c43-4d83-987b-f66536ad11f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0183c0-7c43-4d83-987b-f66536ad11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2E85F1-C12F-4E93-B579-C79967B7D66F}">
  <ds:schemaRefs>
    <ds:schemaRef ds:uri="fa0183c0-7c43-4d83-987b-f66536ad11fe"/>
    <ds:schemaRef ds:uri="http://www.w3.org/XML/1998/namespace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7CF0A7C-40D4-4DA0-A9B6-305AF22407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98F905-96FB-428A-A5AC-0ECE69997D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0183c0-7c43-4d83-987b-f66536ad11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1771</TotalTime>
  <Words>1746</Words>
  <Application>Microsoft Macintosh PowerPoint</Application>
  <PresentationFormat>Custom</PresentationFormat>
  <Paragraphs>200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Aptos</vt:lpstr>
      <vt:lpstr>Arial</vt:lpstr>
      <vt:lpstr>Bookman Old Style</vt:lpstr>
      <vt:lpstr>Calibri</vt:lpstr>
      <vt:lpstr>Rockwell</vt:lpstr>
      <vt:lpstr>Wingdings</vt:lpstr>
      <vt:lpstr>思源黑体-思源黑体-Regular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JAS Sanjana</cp:lastModifiedBy>
  <cp:revision>34</cp:revision>
  <dcterms:created xsi:type="dcterms:W3CDTF">2025-06-18T08:31:17Z</dcterms:created>
  <dcterms:modified xsi:type="dcterms:W3CDTF">2025-07-07T14:06:58Z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0x01010082C4522A90FE1B4EB1AB44230B23D825</vt:lpwstr>
  </property>
</Properties>
</file>